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0693400" cy="7562850"/>
  <p:notesSz cx="10693400" cy="75628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624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80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7033450"/>
            <a:ext cx="3421888" cy="37814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33450"/>
            <a:ext cx="2459482" cy="37814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7033450"/>
            <a:ext cx="3421888" cy="37814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67860" y="6368852"/>
            <a:ext cx="2459482" cy="276999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33450"/>
            <a:ext cx="2459482" cy="37814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1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3635756" y="7033450"/>
            <a:ext cx="3421888" cy="37814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567860" y="6368852"/>
            <a:ext cx="2459482" cy="276999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1/28/2025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7699248" y="7033450"/>
            <a:ext cx="2459482" cy="37814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3635756" y="7033450"/>
            <a:ext cx="3421888" cy="37814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567860" y="6368852"/>
            <a:ext cx="2459482" cy="276999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1/28/2025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7699248" y="7033450"/>
            <a:ext cx="2459482" cy="37814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3635756" y="7033450"/>
            <a:ext cx="3421888" cy="37814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567860" y="6368852"/>
            <a:ext cx="2459482" cy="276999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1/28/2025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7699248" y="7033450"/>
            <a:ext cx="2459482" cy="37814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6200" y="5852160"/>
            <a:ext cx="10070592" cy="445007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0" y="7129271"/>
            <a:ext cx="10690860" cy="431800"/>
          </a:xfrm>
          <a:custGeom>
            <a:avLst/>
            <a:gdLst/>
            <a:ahLst/>
            <a:cxnLst/>
            <a:rect l="l" t="t" r="r" b="b"/>
            <a:pathLst>
              <a:path w="10690860" h="431800">
                <a:moveTo>
                  <a:pt x="10690860" y="431292"/>
                </a:moveTo>
                <a:lnTo>
                  <a:pt x="0" y="431292"/>
                </a:lnTo>
                <a:lnTo>
                  <a:pt x="0" y="0"/>
                </a:lnTo>
                <a:lnTo>
                  <a:pt x="10690860" y="0"/>
                </a:lnTo>
                <a:lnTo>
                  <a:pt x="10690860" y="431292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bg object 19"/>
          <p:cNvSpPr/>
          <p:nvPr/>
        </p:nvSpPr>
        <p:spPr>
          <a:xfrm>
            <a:off x="53922" y="7129780"/>
            <a:ext cx="10692765" cy="433070"/>
          </a:xfrm>
          <a:custGeom>
            <a:avLst/>
            <a:gdLst/>
            <a:ahLst/>
            <a:cxnLst/>
            <a:rect l="l" t="t" r="r" b="b"/>
            <a:pathLst>
              <a:path w="10692765" h="433070">
                <a:moveTo>
                  <a:pt x="0" y="0"/>
                </a:moveTo>
                <a:lnTo>
                  <a:pt x="10692384" y="0"/>
                </a:lnTo>
                <a:lnTo>
                  <a:pt x="10692384" y="432816"/>
                </a:lnTo>
                <a:lnTo>
                  <a:pt x="0" y="432816"/>
                </a:lnTo>
                <a:lnTo>
                  <a:pt x="0" y="0"/>
                </a:lnTo>
                <a:close/>
              </a:path>
            </a:pathLst>
          </a:custGeom>
          <a:ln w="25908">
            <a:solidFill>
              <a:srgbClr val="1C334D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14907" y="14684"/>
            <a:ext cx="6617255" cy="47805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82168" y="1970532"/>
            <a:ext cx="9188450" cy="41230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5F21701-A5DD-37AC-B865-7651E00475CF}"/>
              </a:ext>
            </a:extLst>
          </p:cNvPr>
          <p:cNvSpPr/>
          <p:nvPr userDrawn="1"/>
        </p:nvSpPr>
        <p:spPr>
          <a:xfrm>
            <a:off x="564967" y="7230871"/>
            <a:ext cx="5638800" cy="22859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ITINERARIO PERSONAL PARA LA EMPLEABILIDAD I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242300" y="0"/>
            <a:ext cx="2219960" cy="8588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14684"/>
            <a:ext cx="10724243" cy="71026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24655" y="3055619"/>
            <a:ext cx="3241547" cy="26212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617720" y="3097662"/>
            <a:ext cx="2305685" cy="182880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>
              <a:lnSpc>
                <a:spcPts val="550"/>
              </a:lnSpc>
              <a:spcBef>
                <a:spcPts val="20"/>
              </a:spcBef>
              <a:tabLst>
                <a:tab pos="1991360" algn="l"/>
              </a:tabLst>
            </a:pPr>
            <a:r>
              <a:rPr sz="500" dirty="0">
                <a:latin typeface="Trebuchet MS"/>
                <a:cs typeface="Trebuchet MS"/>
              </a:rPr>
              <a:t>MÓDULO</a:t>
            </a:r>
            <a:r>
              <a:rPr sz="500" spc="10" dirty="0">
                <a:latin typeface="Trebuchet MS"/>
                <a:cs typeface="Trebuchet MS"/>
              </a:rPr>
              <a:t> </a:t>
            </a:r>
            <a:r>
              <a:rPr sz="500" dirty="0">
                <a:latin typeface="Trebuchet MS"/>
                <a:cs typeface="Trebuchet MS"/>
              </a:rPr>
              <a:t>DE</a:t>
            </a:r>
            <a:r>
              <a:rPr sz="500" spc="5" dirty="0">
                <a:latin typeface="Trebuchet MS"/>
                <a:cs typeface="Trebuchet MS"/>
              </a:rPr>
              <a:t> </a:t>
            </a:r>
            <a:r>
              <a:rPr sz="500" dirty="0">
                <a:latin typeface="Trebuchet MS"/>
                <a:cs typeface="Trebuchet MS"/>
              </a:rPr>
              <a:t>:</a:t>
            </a:r>
            <a:r>
              <a:rPr sz="500" spc="5" dirty="0">
                <a:latin typeface="Trebuchet MS"/>
                <a:cs typeface="Trebuchet MS"/>
              </a:rPr>
              <a:t> </a:t>
            </a:r>
            <a:r>
              <a:rPr sz="500" spc="-20" dirty="0">
                <a:latin typeface="Trebuchet MS"/>
                <a:cs typeface="Trebuchet MS"/>
              </a:rPr>
              <a:t>FORMACIÓN</a:t>
            </a:r>
            <a:r>
              <a:rPr sz="500" spc="35" dirty="0">
                <a:latin typeface="Trebuchet MS"/>
                <a:cs typeface="Trebuchet MS"/>
              </a:rPr>
              <a:t> </a:t>
            </a:r>
            <a:r>
              <a:rPr sz="500" dirty="0">
                <a:latin typeface="Trebuchet MS"/>
                <a:cs typeface="Trebuchet MS"/>
              </a:rPr>
              <a:t>Y</a:t>
            </a:r>
            <a:r>
              <a:rPr sz="500" spc="5" dirty="0">
                <a:latin typeface="Trebuchet MS"/>
                <a:cs typeface="Trebuchet MS"/>
              </a:rPr>
              <a:t> </a:t>
            </a:r>
            <a:r>
              <a:rPr sz="500" spc="-25" dirty="0">
                <a:latin typeface="Trebuchet MS"/>
                <a:cs typeface="Trebuchet MS"/>
              </a:rPr>
              <a:t>ORIENTACIÓN</a:t>
            </a:r>
            <a:r>
              <a:rPr sz="500" spc="-10" dirty="0">
                <a:latin typeface="Trebuchet MS"/>
                <a:cs typeface="Trebuchet MS"/>
              </a:rPr>
              <a:t> LABORAL</a:t>
            </a:r>
            <a:r>
              <a:rPr sz="500" dirty="0">
                <a:latin typeface="Trebuchet MS"/>
                <a:cs typeface="Trebuchet MS"/>
              </a:rPr>
              <a:t>	</a:t>
            </a:r>
            <a:r>
              <a:rPr sz="450" baseline="46296" dirty="0">
                <a:latin typeface="Trebuchet MS"/>
                <a:cs typeface="Trebuchet MS"/>
              </a:rPr>
              <a:t>F13-09</a:t>
            </a:r>
            <a:r>
              <a:rPr sz="450" spc="-60" baseline="46296" dirty="0">
                <a:latin typeface="Trebuchet MS"/>
                <a:cs typeface="Trebuchet MS"/>
              </a:rPr>
              <a:t> </a:t>
            </a:r>
            <a:r>
              <a:rPr sz="450" baseline="46296" dirty="0">
                <a:latin typeface="Trebuchet MS"/>
                <a:cs typeface="Trebuchet MS"/>
              </a:rPr>
              <a:t>Versión</a:t>
            </a:r>
            <a:r>
              <a:rPr sz="450" spc="60" baseline="46296" dirty="0">
                <a:latin typeface="Trebuchet MS"/>
                <a:cs typeface="Trebuchet MS"/>
              </a:rPr>
              <a:t> </a:t>
            </a:r>
            <a:r>
              <a:rPr sz="450" spc="-37" baseline="46296" dirty="0">
                <a:latin typeface="Trebuchet MS"/>
                <a:cs typeface="Trebuchet MS"/>
              </a:rPr>
              <a:t>00</a:t>
            </a:r>
            <a:endParaRPr sz="450" baseline="46296" dirty="0">
              <a:latin typeface="Trebuchet MS"/>
              <a:cs typeface="Trebuchet MS"/>
            </a:endParaRPr>
          </a:p>
          <a:p>
            <a:pPr>
              <a:lnSpc>
                <a:spcPts val="670"/>
              </a:lnSpc>
              <a:tabLst>
                <a:tab pos="1464310" algn="l"/>
              </a:tabLst>
            </a:pPr>
            <a:r>
              <a:rPr sz="500" dirty="0">
                <a:latin typeface="Trebuchet MS"/>
                <a:cs typeface="Trebuchet MS"/>
              </a:rPr>
              <a:t>CF:</a:t>
            </a:r>
            <a:r>
              <a:rPr sz="500" spc="-25" dirty="0">
                <a:latin typeface="Trebuchet MS"/>
                <a:cs typeface="Trebuchet MS"/>
              </a:rPr>
              <a:t> </a:t>
            </a:r>
            <a:r>
              <a:rPr sz="500" spc="-10" dirty="0">
                <a:latin typeface="Trebuchet MS"/>
                <a:cs typeface="Trebuchet MS"/>
              </a:rPr>
              <a:t>TRANSVERSAL</a:t>
            </a:r>
            <a:r>
              <a:rPr sz="500" dirty="0">
                <a:latin typeface="Trebuchet MS"/>
                <a:cs typeface="Trebuchet MS"/>
              </a:rPr>
              <a:t>	</a:t>
            </a:r>
            <a:r>
              <a:rPr sz="900" spc="-75" baseline="-13888" dirty="0">
                <a:latin typeface="Calibri"/>
                <a:cs typeface="Calibri"/>
              </a:rPr>
              <a:t>1</a:t>
            </a:r>
            <a:endParaRPr sz="900" baseline="-13888" dirty="0">
              <a:latin typeface="Calibri"/>
              <a:cs typeface="Calibri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781812" y="928116"/>
            <a:ext cx="9585960" cy="5669280"/>
            <a:chOff x="781812" y="928116"/>
            <a:chExt cx="9585960" cy="5669280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45920" y="1799844"/>
              <a:ext cx="7787639" cy="3322319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641348" y="1795272"/>
              <a:ext cx="7797165" cy="3331845"/>
            </a:xfrm>
            <a:custGeom>
              <a:avLst/>
              <a:gdLst/>
              <a:ahLst/>
              <a:cxnLst/>
              <a:rect l="l" t="t" r="r" b="b"/>
              <a:pathLst>
                <a:path w="7797165" h="3331845">
                  <a:moveTo>
                    <a:pt x="0" y="0"/>
                  </a:moveTo>
                  <a:lnTo>
                    <a:pt x="7796783" y="0"/>
                  </a:lnTo>
                  <a:lnTo>
                    <a:pt x="7796783" y="3331463"/>
                  </a:lnTo>
                  <a:lnTo>
                    <a:pt x="0" y="3331463"/>
                  </a:lnTo>
                  <a:lnTo>
                    <a:pt x="0" y="0"/>
                  </a:lnTo>
                  <a:close/>
                </a:path>
              </a:pathLst>
            </a:custGeom>
            <a:ln w="914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787908" y="934212"/>
              <a:ext cx="9573895" cy="5657215"/>
            </a:xfrm>
            <a:custGeom>
              <a:avLst/>
              <a:gdLst/>
              <a:ahLst/>
              <a:cxnLst/>
              <a:rect l="l" t="t" r="r" b="b"/>
              <a:pathLst>
                <a:path w="9573895" h="5657215">
                  <a:moveTo>
                    <a:pt x="9573767" y="0"/>
                  </a:moveTo>
                  <a:lnTo>
                    <a:pt x="0" y="0"/>
                  </a:lnTo>
                  <a:lnTo>
                    <a:pt x="0" y="5657087"/>
                  </a:lnTo>
                  <a:lnTo>
                    <a:pt x="9573767" y="5657087"/>
                  </a:lnTo>
                  <a:lnTo>
                    <a:pt x="9573767" y="0"/>
                  </a:lnTo>
                  <a:close/>
                </a:path>
              </a:pathLst>
            </a:custGeom>
            <a:ln w="12192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3719533" y="3358323"/>
            <a:ext cx="73660" cy="1390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50" spc="-50" dirty="0">
                <a:solidFill>
                  <a:srgbClr val="262626"/>
                </a:solidFill>
                <a:latin typeface="Calibri"/>
                <a:cs typeface="Calibri"/>
              </a:rPr>
              <a:t>1</a:t>
            </a:r>
            <a:endParaRPr sz="750" dirty="0">
              <a:latin typeface="Calibri"/>
              <a:cs typeface="Calibri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1073316" y="881870"/>
            <a:ext cx="5100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s-ES" sz="1800" b="1" dirty="0" smtClean="0">
                <a:latin typeface="Calibri"/>
                <a:cs typeface="Calibri"/>
              </a:rPr>
              <a:t>EL</a:t>
            </a:r>
            <a:r>
              <a:rPr lang="es-ES" sz="1800" b="1" spc="-60" dirty="0" smtClean="0">
                <a:latin typeface="Calibri"/>
                <a:cs typeface="Calibri"/>
              </a:rPr>
              <a:t> </a:t>
            </a:r>
            <a:r>
              <a:rPr lang="es-ES" sz="1800" b="1" dirty="0" smtClean="0">
                <a:latin typeface="Calibri"/>
                <a:cs typeface="Calibri"/>
              </a:rPr>
              <a:t>DERECHO</a:t>
            </a:r>
            <a:r>
              <a:rPr lang="es-ES" sz="1800" b="1" spc="-30" dirty="0" smtClean="0">
                <a:latin typeface="Calibri"/>
                <a:cs typeface="Calibri"/>
              </a:rPr>
              <a:t> </a:t>
            </a:r>
            <a:r>
              <a:rPr lang="es-ES" sz="1800" b="1" dirty="0" smtClean="0">
                <a:latin typeface="Calibri"/>
                <a:cs typeface="Calibri"/>
              </a:rPr>
              <a:t>DEL</a:t>
            </a:r>
            <a:r>
              <a:rPr lang="es-ES" sz="1800" b="1" spc="-55" dirty="0" smtClean="0">
                <a:latin typeface="Calibri"/>
                <a:cs typeface="Calibri"/>
              </a:rPr>
              <a:t> </a:t>
            </a:r>
            <a:r>
              <a:rPr lang="es-ES" sz="1800" b="1" dirty="0" smtClean="0">
                <a:latin typeface="Calibri"/>
                <a:cs typeface="Calibri"/>
              </a:rPr>
              <a:t>TRABAJO</a:t>
            </a:r>
            <a:r>
              <a:rPr lang="es-ES" sz="1800" b="1" spc="-45" dirty="0" smtClean="0">
                <a:latin typeface="Calibri"/>
                <a:cs typeface="Calibri"/>
              </a:rPr>
              <a:t> </a:t>
            </a:r>
            <a:r>
              <a:rPr lang="es-ES" sz="1800" b="1" dirty="0" smtClean="0">
                <a:latin typeface="Calibri"/>
                <a:cs typeface="Calibri"/>
              </a:rPr>
              <a:t>Y</a:t>
            </a:r>
            <a:r>
              <a:rPr lang="es-ES" sz="1800" b="1" spc="-35" dirty="0" smtClean="0">
                <a:latin typeface="Calibri"/>
                <a:cs typeface="Calibri"/>
              </a:rPr>
              <a:t> </a:t>
            </a:r>
            <a:r>
              <a:rPr lang="es-ES" sz="1800" b="1" dirty="0" smtClean="0">
                <a:latin typeface="Calibri"/>
                <a:cs typeface="Calibri"/>
              </a:rPr>
              <a:t>LA</a:t>
            </a:r>
            <a:r>
              <a:rPr lang="es-ES" sz="1800" b="1" spc="-45" dirty="0" smtClean="0">
                <a:latin typeface="Calibri"/>
                <a:cs typeface="Calibri"/>
              </a:rPr>
              <a:t> </a:t>
            </a:r>
            <a:r>
              <a:rPr lang="es-ES" sz="1800" b="1" spc="-10" dirty="0" smtClean="0">
                <a:latin typeface="Calibri"/>
                <a:cs typeface="Calibri"/>
              </a:rPr>
              <a:t>RELACION</a:t>
            </a:r>
            <a:r>
              <a:rPr lang="es-ES" sz="1800" b="1" spc="-35" dirty="0" smtClean="0">
                <a:latin typeface="Calibri"/>
                <a:cs typeface="Calibri"/>
              </a:rPr>
              <a:t> </a:t>
            </a:r>
            <a:r>
              <a:rPr lang="es-ES" sz="1800" b="1" spc="-10" dirty="0" smtClean="0">
                <a:latin typeface="Calibri"/>
                <a:cs typeface="Calibri"/>
              </a:rPr>
              <a:t>LABORAL</a:t>
            </a:r>
            <a:endParaRPr lang="es-ES" sz="1800" dirty="0">
              <a:latin typeface="Calibri"/>
              <a:cs typeface="Calibri"/>
            </a:endParaRPr>
          </a:p>
        </p:txBody>
      </p:sp>
      <p:sp>
        <p:nvSpPr>
          <p:cNvPr id="12" name="Título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2667" y="20203"/>
            <a:ext cx="2219136" cy="85961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7381" y="791974"/>
            <a:ext cx="49085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3.</a:t>
            </a:r>
            <a:r>
              <a:rPr b="0" spc="-5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Derechos</a:t>
            </a:r>
            <a:r>
              <a:rPr b="0" spc="-3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y</a:t>
            </a:r>
            <a:r>
              <a:rPr b="0" spc="-6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deberes</a:t>
            </a:r>
            <a:r>
              <a:rPr b="0" spc="-4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de</a:t>
            </a:r>
            <a:r>
              <a:rPr b="0" spc="-4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spc="-20" dirty="0">
                <a:solidFill>
                  <a:srgbClr val="4F6228"/>
                </a:solidFill>
                <a:latin typeface="Calibri"/>
                <a:cs typeface="Calibri"/>
              </a:rPr>
              <a:t>trabajadores</a:t>
            </a:r>
            <a:r>
              <a:rPr b="0" spc="-3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y</a:t>
            </a:r>
            <a:r>
              <a:rPr b="0" spc="-5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spc="-10" dirty="0">
                <a:solidFill>
                  <a:srgbClr val="4F6228"/>
                </a:solidFill>
                <a:latin typeface="Calibri"/>
                <a:cs typeface="Calibri"/>
              </a:rPr>
              <a:t>empresarios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88700" y="1134836"/>
            <a:ext cx="965898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Calibri"/>
                <a:cs typeface="Calibri"/>
              </a:rPr>
              <a:t>Los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derechos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del </a:t>
            </a:r>
            <a:r>
              <a:rPr sz="1200" b="1" spc="-25" dirty="0">
                <a:latin typeface="Calibri"/>
                <a:cs typeface="Calibri"/>
              </a:rPr>
              <a:t>trabajador,</a:t>
            </a:r>
            <a:r>
              <a:rPr sz="1200" b="1" spc="10" dirty="0">
                <a:latin typeface="Calibri"/>
                <a:cs typeface="Calibri"/>
              </a:rPr>
              <a:t> </a:t>
            </a:r>
            <a:r>
              <a:rPr sz="12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vinculados</a:t>
            </a:r>
            <a:r>
              <a:rPr sz="1200" b="1" u="sng" spc="-1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al</a:t>
            </a:r>
            <a:r>
              <a:rPr sz="1200" b="1" u="sng" spc="-2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contrato</a:t>
            </a:r>
            <a:r>
              <a:rPr sz="1200" b="1" u="sng" spc="-3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de</a:t>
            </a:r>
            <a:r>
              <a:rPr sz="12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trabajo</a:t>
            </a:r>
            <a:r>
              <a:rPr sz="1200" b="1" spc="-4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y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por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tanto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a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la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relación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laboral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con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el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empresario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más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importantes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son</a:t>
            </a:r>
            <a:r>
              <a:rPr sz="1200" spc="30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los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detallados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en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el </a:t>
            </a:r>
            <a:r>
              <a:rPr sz="1200" spc="-10" dirty="0">
                <a:latin typeface="Calibri"/>
                <a:cs typeface="Calibri"/>
              </a:rPr>
              <a:t>siguiente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cuadro</a:t>
            </a:r>
            <a:r>
              <a:rPr sz="900" spc="-10" dirty="0">
                <a:latin typeface="Calibri"/>
                <a:cs typeface="Calibri"/>
              </a:rPr>
              <a:t>:</a:t>
            </a:r>
            <a:endParaRPr sz="900" dirty="0">
              <a:latin typeface="Calibri"/>
              <a:cs typeface="Calibri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431291" y="1592580"/>
          <a:ext cx="9751059" cy="515365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212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185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3080">
                <a:tc rowSpan="9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185"/>
                        </a:spcBef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 marL="45720" marR="36195" algn="just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Derechos</a:t>
                      </a:r>
                      <a:r>
                        <a:rPr sz="1400" b="1" spc="229" dirty="0">
                          <a:latin typeface="Calibri"/>
                          <a:cs typeface="Calibri"/>
                        </a:rPr>
                        <a:t>  </a:t>
                      </a:r>
                      <a:r>
                        <a:rPr sz="1400" b="1" spc="-25" dirty="0">
                          <a:latin typeface="Calibri"/>
                          <a:cs typeface="Calibri"/>
                        </a:rPr>
                        <a:t>en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relación</a:t>
                      </a:r>
                      <a:r>
                        <a:rPr sz="1400" b="1" spc="310" dirty="0">
                          <a:latin typeface="Calibri"/>
                          <a:cs typeface="Calibri"/>
                        </a:rPr>
                        <a:t>  </a:t>
                      </a:r>
                      <a:r>
                        <a:rPr sz="1400" b="1" spc="-25" dirty="0">
                          <a:latin typeface="Calibri"/>
                          <a:cs typeface="Calibri"/>
                        </a:rPr>
                        <a:t>con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trabajo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600"/>
                        </a:lnSpc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Ocupación</a:t>
                      </a:r>
                      <a:r>
                        <a:rPr sz="14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efectiva</a:t>
                      </a:r>
                      <a:r>
                        <a:rPr sz="1400" b="1" spc="-6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4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puesto</a:t>
                      </a:r>
                      <a:r>
                        <a:rPr sz="1400" b="1" spc="-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de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spc="-10" dirty="0">
                          <a:latin typeface="Calibri"/>
                          <a:cs typeface="Calibri"/>
                        </a:rPr>
                        <a:t>trabajo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60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400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4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desarrollará</a:t>
                      </a:r>
                      <a:r>
                        <a:rPr sz="14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sus</a:t>
                      </a:r>
                      <a:r>
                        <a:rPr sz="14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funciones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acuerdo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con</a:t>
                      </a:r>
                      <a:r>
                        <a:rPr sz="1400" spc="-6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4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términos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pactados</a:t>
                      </a:r>
                      <a:r>
                        <a:rPr sz="14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en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su</a:t>
                      </a:r>
                      <a:r>
                        <a:rPr sz="1400" spc="39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contrato</a:t>
                      </a:r>
                      <a:r>
                        <a:rPr sz="14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con</a:t>
                      </a:r>
                      <a:r>
                        <a:rPr sz="14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medios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necesarios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4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ello.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1809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590"/>
                        </a:lnSpc>
                      </a:pPr>
                      <a:r>
                        <a:rPr sz="1400" b="1" spc="-10" dirty="0">
                          <a:latin typeface="Calibri"/>
                          <a:cs typeface="Calibri"/>
                        </a:rPr>
                        <a:t>Promoción</a:t>
                      </a:r>
                      <a:r>
                        <a:rPr sz="14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formación</a:t>
                      </a:r>
                      <a:r>
                        <a:rPr sz="14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profesional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trabajo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59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Es</a:t>
                      </a:r>
                      <a:r>
                        <a:rPr sz="14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400" b="1" spc="-7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al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ascenso</a:t>
                      </a:r>
                      <a:r>
                        <a:rPr sz="1400" b="1" spc="-7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4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4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4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 adaptación</a:t>
                      </a:r>
                      <a:r>
                        <a:rPr sz="1400" b="1" spc="-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jornada</a:t>
                      </a:r>
                      <a:r>
                        <a:rPr sz="14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para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asistir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spc="-20" dirty="0">
                          <a:latin typeface="Calibri"/>
                          <a:cs typeface="Calibri"/>
                        </a:rPr>
                        <a:t>prioritariamente</a:t>
                      </a:r>
                      <a:r>
                        <a:rPr sz="1400" spc="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cursos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obtener permisos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4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realización</a:t>
                      </a:r>
                      <a:r>
                        <a:rPr sz="14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exámenes.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308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600"/>
                        </a:lnSpc>
                      </a:pPr>
                      <a:r>
                        <a:rPr sz="1400" b="1" spc="-10" dirty="0">
                          <a:latin typeface="Calibri"/>
                          <a:cs typeface="Calibri"/>
                        </a:rPr>
                        <a:t>Integridad</a:t>
                      </a:r>
                      <a:r>
                        <a:rPr sz="14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física</a:t>
                      </a:r>
                      <a:r>
                        <a:rPr sz="14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adecuada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política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de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protección</a:t>
                      </a:r>
                      <a:r>
                        <a:rPr sz="14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 seguridad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60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4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empresario</a:t>
                      </a:r>
                      <a:r>
                        <a:rPr sz="14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velará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por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salud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e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integridad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4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trabajadores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adoptando 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las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oportunas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medidas</a:t>
                      </a:r>
                      <a:r>
                        <a:rPr sz="1400" b="1" spc="-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b="1" spc="-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seguridad</a:t>
                      </a:r>
                      <a:r>
                        <a:rPr sz="14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salud</a:t>
                      </a:r>
                      <a:r>
                        <a:rPr sz="14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4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4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trabajo.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295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590"/>
                        </a:lnSpc>
                      </a:pPr>
                      <a:r>
                        <a:rPr sz="1400" b="1" spc="-10" dirty="0">
                          <a:latin typeface="Calibri"/>
                          <a:cs typeface="Calibri"/>
                        </a:rPr>
                        <a:t>Respeto</a:t>
                      </a:r>
                      <a:r>
                        <a:rPr sz="14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intimidad</a:t>
                      </a:r>
                      <a:r>
                        <a:rPr sz="14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4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25" dirty="0">
                          <a:latin typeface="Calibri"/>
                          <a:cs typeface="Calibri"/>
                        </a:rPr>
                        <a:t>la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 marR="120650">
                        <a:lnSpc>
                          <a:spcPct val="100000"/>
                        </a:lnSpc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dignidad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,</a:t>
                      </a:r>
                      <a:r>
                        <a:rPr sz="1400" spc="-7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protección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frente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4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las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ofensas</a:t>
                      </a:r>
                      <a:r>
                        <a:rPr sz="1400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verbales,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físicas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o</a:t>
                      </a:r>
                      <a:r>
                        <a:rPr sz="1400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sexuales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590"/>
                        </a:lnSpc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400" b="1" spc="9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400" b="1" spc="10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permiten</a:t>
                      </a:r>
                      <a:r>
                        <a:rPr sz="1400" b="1" spc="10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intromisiones</a:t>
                      </a:r>
                      <a:r>
                        <a:rPr sz="1400" b="1" spc="9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400" b="1" spc="10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empresario</a:t>
                      </a:r>
                      <a:r>
                        <a:rPr sz="1400" b="1" spc="10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400" b="1" spc="10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b="1" spc="114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vida</a:t>
                      </a:r>
                      <a:r>
                        <a:rPr sz="1400" b="1" spc="10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privada</a:t>
                      </a:r>
                      <a:r>
                        <a:rPr sz="1400" b="1" spc="9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400" b="1" spc="10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.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 marR="29845">
                        <a:lnSpc>
                          <a:spcPct val="10000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Este</a:t>
                      </a:r>
                      <a:r>
                        <a:rPr sz="1400" spc="409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400" spc="2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comprende</a:t>
                      </a:r>
                      <a:r>
                        <a:rPr sz="1400" spc="2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spc="26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protección</a:t>
                      </a:r>
                      <a:r>
                        <a:rPr sz="1400" spc="2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frente</a:t>
                      </a:r>
                      <a:r>
                        <a:rPr sz="1400" spc="2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400" spc="2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ofensas</a:t>
                      </a:r>
                      <a:r>
                        <a:rPr sz="1400" spc="254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verbales</a:t>
                      </a:r>
                      <a:r>
                        <a:rPr sz="1400" spc="2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spc="254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sexuales</a:t>
                      </a:r>
                      <a:r>
                        <a:rPr sz="1400" spc="254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50" dirty="0">
                          <a:latin typeface="Calibri"/>
                          <a:cs typeface="Calibri"/>
                        </a:rPr>
                        <a:t>y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constituye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un</a:t>
                      </a:r>
                      <a:r>
                        <a:rPr sz="1400" spc="40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límite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al</a:t>
                      </a:r>
                      <a:r>
                        <a:rPr sz="14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poder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vigilancia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control</a:t>
                      </a:r>
                      <a:r>
                        <a:rPr sz="1400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por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parte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4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empresario.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1809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Percepción</a:t>
                      </a:r>
                      <a:r>
                        <a:rPr sz="14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puntual</a:t>
                      </a:r>
                      <a:r>
                        <a:rPr sz="14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4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salario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1841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590"/>
                        </a:lnSpc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4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salario</a:t>
                      </a:r>
                      <a:r>
                        <a:rPr sz="14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pactado</a:t>
                      </a:r>
                      <a:r>
                        <a:rPr sz="1400" b="1" spc="-7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4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percibirá</a:t>
                      </a:r>
                      <a:r>
                        <a:rPr sz="14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con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periodicidad</a:t>
                      </a:r>
                      <a:r>
                        <a:rPr sz="14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acordada</a:t>
                      </a:r>
                      <a:r>
                        <a:rPr sz="1400" b="1" spc="-8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(diaria,</a:t>
                      </a:r>
                      <a:r>
                        <a:rPr sz="14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semanal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50" dirty="0">
                          <a:latin typeface="Calibri"/>
                          <a:cs typeface="Calibri"/>
                        </a:rPr>
                        <a:t>o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spc="-10" dirty="0">
                          <a:latin typeface="Calibri"/>
                          <a:cs typeface="Calibri"/>
                        </a:rPr>
                        <a:t>mensual).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308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600"/>
                        </a:lnSpc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Ejercicio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individual</a:t>
                      </a:r>
                      <a:r>
                        <a:rPr sz="14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4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acciones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b="1" spc="-10" dirty="0">
                          <a:latin typeface="Calibri"/>
                          <a:cs typeface="Calibri"/>
                        </a:rPr>
                        <a:t>derivadas</a:t>
                      </a:r>
                      <a:r>
                        <a:rPr sz="14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del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contrato</a:t>
                      </a:r>
                      <a:r>
                        <a:rPr sz="14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 trabajo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600"/>
                        </a:lnSpc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 trabajador</a:t>
                      </a:r>
                      <a:r>
                        <a:rPr sz="14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podrá</a:t>
                      </a:r>
                      <a:r>
                        <a:rPr sz="14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reclamar</a:t>
                      </a:r>
                      <a:r>
                        <a:rPr sz="14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judicialmente</a:t>
                      </a:r>
                      <a:r>
                        <a:rPr sz="14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derechos</a:t>
                      </a:r>
                      <a:r>
                        <a:rPr sz="14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derivados</a:t>
                      </a:r>
                      <a:r>
                        <a:rPr sz="14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su</a:t>
                      </a:r>
                      <a:r>
                        <a:rPr sz="14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contrato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b="1" spc="4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trabajo.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1809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Igualdad</a:t>
                      </a:r>
                      <a:r>
                        <a:rPr sz="14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4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discriminación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1841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590"/>
                        </a:lnSpc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4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trabajadores</a:t>
                      </a:r>
                      <a:r>
                        <a:rPr sz="1400" b="1" spc="-8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4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pueden</a:t>
                      </a:r>
                      <a:r>
                        <a:rPr sz="14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ser</a:t>
                      </a:r>
                      <a:r>
                        <a:rPr sz="14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discriminados</a:t>
                      </a:r>
                      <a:r>
                        <a:rPr sz="14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por</a:t>
                      </a:r>
                      <a:r>
                        <a:rPr sz="14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razón</a:t>
                      </a:r>
                      <a:r>
                        <a:rPr sz="14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edad,</a:t>
                      </a:r>
                      <a:r>
                        <a:rPr sz="1400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sexo,</a:t>
                      </a:r>
                      <a:r>
                        <a:rPr sz="14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estado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civil,</a:t>
                      </a:r>
                      <a:r>
                        <a:rPr sz="1400" spc="4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raza,</a:t>
                      </a:r>
                      <a:r>
                        <a:rPr sz="14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condición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social,</a:t>
                      </a:r>
                      <a:r>
                        <a:rPr sz="14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ideas</a:t>
                      </a:r>
                      <a:r>
                        <a:rPr sz="14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religiosas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políticas</a:t>
                      </a:r>
                      <a:r>
                        <a:rPr sz="14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o</a:t>
                      </a:r>
                      <a:r>
                        <a:rPr sz="1400" spc="-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afiliación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4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un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sindicato.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8295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ct val="100000"/>
                        </a:lnSpc>
                        <a:spcBef>
                          <a:spcPts val="1600"/>
                        </a:spcBef>
                      </a:pPr>
                      <a:r>
                        <a:rPr sz="1400" b="1" spc="-10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4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resistencia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20320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600"/>
                        </a:lnSpc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El 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400" b="1" spc="-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podrá</a:t>
                      </a:r>
                      <a:r>
                        <a:rPr sz="14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paralizar</a:t>
                      </a:r>
                      <a:r>
                        <a:rPr sz="14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su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 actividad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caso</a:t>
                      </a:r>
                      <a:r>
                        <a:rPr sz="14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un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riesgo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 grave</a:t>
                      </a:r>
                      <a:r>
                        <a:rPr sz="14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e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inminente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 marR="714375">
                        <a:lnSpc>
                          <a:spcPct val="10000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cuando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4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empresario</a:t>
                      </a:r>
                      <a:r>
                        <a:rPr sz="14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adopte</a:t>
                      </a:r>
                      <a:r>
                        <a:rPr sz="14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o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4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permita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adopción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medidas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necesarias</a:t>
                      </a:r>
                      <a:r>
                        <a:rPr sz="1400" spc="4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400" spc="-20" dirty="0">
                          <a:latin typeface="Calibri"/>
                          <a:cs typeface="Calibri"/>
                        </a:rPr>
                        <a:t> garantizar</a:t>
                      </a:r>
                      <a:r>
                        <a:rPr sz="14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seguridad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 y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salud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4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trabajadores.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308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600"/>
                        </a:lnSpc>
                      </a:pPr>
                      <a:r>
                        <a:rPr sz="1400" b="1" dirty="0">
                          <a:latin typeface="Calibri"/>
                          <a:cs typeface="Calibri"/>
                        </a:rPr>
                        <a:t>Otros</a:t>
                      </a:r>
                      <a:r>
                        <a:rPr sz="14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que se</a:t>
                      </a:r>
                      <a:r>
                        <a:rPr sz="14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deriven</a:t>
                      </a:r>
                      <a:r>
                        <a:rPr sz="14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contrato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400" spc="4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trabajo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600"/>
                        </a:lnSpc>
                      </a:pPr>
                      <a:r>
                        <a:rPr sz="14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trabajador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tiene</a:t>
                      </a:r>
                      <a:r>
                        <a:rPr sz="14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400" b="1" spc="-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al</a:t>
                      </a:r>
                      <a:r>
                        <a:rPr sz="14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descanso</a:t>
                      </a:r>
                      <a:r>
                        <a:rPr sz="1400" b="1" spc="-7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diario,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semanal</a:t>
                      </a:r>
                      <a:r>
                        <a:rPr sz="14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anual,</a:t>
                      </a:r>
                      <a:r>
                        <a:rPr sz="14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4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4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jornada</a:t>
                      </a:r>
                      <a:r>
                        <a:rPr sz="1400" b="1" spc="-7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25" dirty="0">
                          <a:latin typeface="Calibri"/>
                          <a:cs typeface="Calibri"/>
                        </a:rPr>
                        <a:t>de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400" b="1" spc="-10" dirty="0">
                          <a:latin typeface="Calibri"/>
                          <a:cs typeface="Calibri"/>
                        </a:rPr>
                        <a:t>trabajo</a:t>
                      </a:r>
                      <a:r>
                        <a:rPr sz="14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pactada</a:t>
                      </a:r>
                      <a:r>
                        <a:rPr sz="14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4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4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20" dirty="0">
                          <a:latin typeface="Calibri"/>
                          <a:cs typeface="Calibri"/>
                        </a:rPr>
                        <a:t>complementos</a:t>
                      </a:r>
                      <a:r>
                        <a:rPr sz="14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b="1" spc="-10" dirty="0">
                          <a:latin typeface="Calibri"/>
                          <a:cs typeface="Calibri"/>
                        </a:rPr>
                        <a:t>salariales</a:t>
                      </a:r>
                      <a:r>
                        <a:rPr sz="14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4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función</a:t>
                      </a:r>
                      <a:r>
                        <a:rPr sz="14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4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dirty="0">
                          <a:latin typeface="Calibri"/>
                          <a:cs typeface="Calibri"/>
                        </a:rPr>
                        <a:t>tipo de</a:t>
                      </a:r>
                      <a:r>
                        <a:rPr sz="14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400" spc="-10" dirty="0">
                          <a:latin typeface="Calibri"/>
                          <a:cs typeface="Calibri"/>
                        </a:rPr>
                        <a:t>trabajo.</a:t>
                      </a:r>
                      <a:endParaRPr sz="14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1731" y="947462"/>
            <a:ext cx="49085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3.</a:t>
            </a:r>
            <a:r>
              <a:rPr b="0" spc="-5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Derechos</a:t>
            </a:r>
            <a:r>
              <a:rPr b="0" spc="-3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y</a:t>
            </a:r>
            <a:r>
              <a:rPr b="0" spc="-6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deberes</a:t>
            </a:r>
            <a:r>
              <a:rPr b="0" spc="-4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de</a:t>
            </a:r>
            <a:r>
              <a:rPr b="0" spc="-4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spc="-20" dirty="0">
                <a:solidFill>
                  <a:srgbClr val="4F6228"/>
                </a:solidFill>
                <a:latin typeface="Calibri"/>
                <a:cs typeface="Calibri"/>
              </a:rPr>
              <a:t>trabajadores</a:t>
            </a:r>
            <a:r>
              <a:rPr b="0" spc="-3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y</a:t>
            </a:r>
            <a:r>
              <a:rPr b="0" spc="-5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spc="-10" dirty="0">
                <a:solidFill>
                  <a:srgbClr val="4F6228"/>
                </a:solidFill>
                <a:latin typeface="Calibri"/>
                <a:cs typeface="Calibri"/>
              </a:rPr>
              <a:t>empresarios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33132" y="1288828"/>
            <a:ext cx="8546465" cy="4527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latin typeface="Calibri"/>
                <a:cs typeface="Calibri"/>
              </a:rPr>
              <a:t>Los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derechos</a:t>
            </a:r>
            <a:r>
              <a:rPr sz="1400" b="1" spc="-4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del</a:t>
            </a:r>
            <a:r>
              <a:rPr sz="1400" b="1" spc="-20" dirty="0">
                <a:latin typeface="Calibri"/>
                <a:cs typeface="Calibri"/>
              </a:rPr>
              <a:t> </a:t>
            </a:r>
            <a:r>
              <a:rPr sz="1400" b="1" spc="-25" dirty="0">
                <a:latin typeface="Calibri"/>
                <a:cs typeface="Calibri"/>
              </a:rPr>
              <a:t>trabajador, </a:t>
            </a:r>
            <a:r>
              <a:rPr sz="14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vinculados</a:t>
            </a:r>
            <a:r>
              <a:rPr sz="1400" b="1" u="sng" spc="-5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4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al</a:t>
            </a:r>
            <a:r>
              <a:rPr sz="1400" b="1" u="sng" spc="-4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4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contrato</a:t>
            </a:r>
            <a:r>
              <a:rPr sz="1400" b="1" u="sng" spc="-3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4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de</a:t>
            </a:r>
            <a:r>
              <a:rPr sz="1400" b="1" u="sng" spc="-3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4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trabajo</a:t>
            </a:r>
            <a:r>
              <a:rPr sz="1400" b="1" spc="-5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y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por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tanto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a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la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relación</a:t>
            </a:r>
            <a:r>
              <a:rPr sz="1400" b="1" spc="-50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laboral</a:t>
            </a:r>
            <a:r>
              <a:rPr sz="1400" b="1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con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el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empresario </a:t>
            </a:r>
            <a:r>
              <a:rPr sz="1400" spc="-25" dirty="0">
                <a:latin typeface="Calibri"/>
                <a:cs typeface="Calibri"/>
              </a:rPr>
              <a:t>más </a:t>
            </a:r>
            <a:r>
              <a:rPr sz="1400" spc="-10" dirty="0">
                <a:latin typeface="Calibri"/>
                <a:cs typeface="Calibri"/>
              </a:rPr>
              <a:t>importantes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son</a:t>
            </a:r>
            <a:r>
              <a:rPr sz="1400" spc="2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los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detallados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en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el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siguiente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cuadro:</a:t>
            </a:r>
            <a:endParaRPr sz="1400" dirty="0">
              <a:latin typeface="Calibri"/>
              <a:cs typeface="Calibri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812291" y="1946148"/>
          <a:ext cx="9100817" cy="4038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363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2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521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3225">
                <a:tc rowSpan="9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115"/>
                        </a:spcBef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marL="45085">
                        <a:lnSpc>
                          <a:spcPct val="100000"/>
                        </a:lnSpc>
                        <a:tabLst>
                          <a:tab pos="835025" algn="l"/>
                        </a:tabLst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Derechos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	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en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45085" marR="36830">
                        <a:lnSpc>
                          <a:spcPct val="100000"/>
                        </a:lnSpc>
                        <a:tabLst>
                          <a:tab pos="768985" algn="l"/>
                        </a:tabLst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relación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	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con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trabajo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8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Ocupación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efectiva</a:t>
                      </a:r>
                      <a:r>
                        <a:rPr sz="12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del puesto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de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2540">
                        <a:lnSpc>
                          <a:spcPct val="100000"/>
                        </a:lnSpc>
                      </a:pPr>
                      <a:r>
                        <a:rPr sz="1200" spc="-10" dirty="0">
                          <a:latin typeface="Calibri"/>
                          <a:cs typeface="Calibri"/>
                        </a:rPr>
                        <a:t>trabajo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38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200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desarrollará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sus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funciones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acuerdo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con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términos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pactados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su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200" spc="-20" dirty="0">
                          <a:latin typeface="Calibri"/>
                          <a:cs typeface="Calibri"/>
                        </a:rPr>
                        <a:t>contrato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con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medios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necesarios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ello.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513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8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Promoción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formación</a:t>
                      </a:r>
                      <a:r>
                        <a:rPr sz="12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profesional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2540">
                        <a:lnSpc>
                          <a:spcPct val="10000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trabajo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38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Es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el derecho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al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ascenso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el derecho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adaptación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jornada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asistir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200" spc="-20" dirty="0">
                          <a:latin typeface="Calibri"/>
                          <a:cs typeface="Calibri"/>
                        </a:rPr>
                        <a:t>prioritariamente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cursos</a:t>
                      </a:r>
                      <a:r>
                        <a:rPr sz="1200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obtener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permisos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realización</a:t>
                      </a:r>
                      <a:r>
                        <a:rPr sz="1200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exámenes.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22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7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Integridad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física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adecuada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política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2540">
                        <a:lnSpc>
                          <a:spcPct val="10000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protección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seguridad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37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empresario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velará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por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salud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integridad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trabajadores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adoptando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las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oportunas</a:t>
                      </a:r>
                      <a:r>
                        <a:rPr sz="1200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medidas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seguridad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salud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trabajo.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42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7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Respeto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intimidad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la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2540" marR="269240">
                        <a:lnSpc>
                          <a:spcPct val="10000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dignidad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,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protección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frente</a:t>
                      </a:r>
                      <a:r>
                        <a:rPr sz="1200" spc="-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las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ofensas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verbales,</a:t>
                      </a:r>
                      <a:r>
                        <a:rPr sz="1200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físicas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o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sexuales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37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200" b="1" spc="19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b="1" spc="19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permiten</a:t>
                      </a:r>
                      <a:r>
                        <a:rPr sz="1200" b="1" spc="19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intromisiones</a:t>
                      </a:r>
                      <a:r>
                        <a:rPr sz="1200" b="1" spc="18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b="1" spc="19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empresario</a:t>
                      </a:r>
                      <a:r>
                        <a:rPr sz="1200" b="1" spc="20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b="1" spc="19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b="1" spc="204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vida</a:t>
                      </a:r>
                      <a:r>
                        <a:rPr sz="1200" b="1" spc="18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privada</a:t>
                      </a:r>
                      <a:r>
                        <a:rPr sz="1200" b="1" spc="19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b="1" spc="2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.</a:t>
                      </a:r>
                      <a:r>
                        <a:rPr sz="1200" spc="19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Este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270" marR="24765">
                        <a:lnSpc>
                          <a:spcPct val="10000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200" spc="17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comprende</a:t>
                      </a:r>
                      <a:r>
                        <a:rPr sz="1200" spc="17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1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protección</a:t>
                      </a:r>
                      <a:r>
                        <a:rPr sz="1200" spc="18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frente</a:t>
                      </a:r>
                      <a:r>
                        <a:rPr sz="1200" spc="1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17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ofensas</a:t>
                      </a:r>
                      <a:r>
                        <a:rPr sz="1200" spc="16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verbales</a:t>
                      </a:r>
                      <a:r>
                        <a:rPr sz="1200" spc="1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17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sexuales</a:t>
                      </a:r>
                      <a:r>
                        <a:rPr sz="1200" spc="16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17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constituye</a:t>
                      </a:r>
                      <a:r>
                        <a:rPr sz="1200" spc="1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un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límite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al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poder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vigilancia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control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por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parte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empresario.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322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Percepción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puntual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salario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2095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37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salario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pactado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percibirá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con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periodicidad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acordada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(diaria,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semanal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50" dirty="0">
                          <a:latin typeface="Calibri"/>
                          <a:cs typeface="Calibri"/>
                        </a:rPr>
                        <a:t>o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200" spc="-10" dirty="0">
                          <a:latin typeface="Calibri"/>
                          <a:cs typeface="Calibri"/>
                        </a:rPr>
                        <a:t>mensual).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386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7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Ejercicio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individual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acciones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2540">
                        <a:lnSpc>
                          <a:spcPct val="100000"/>
                        </a:lnSpc>
                      </a:pPr>
                      <a:r>
                        <a:rPr sz="1200" b="1" spc="-20" dirty="0">
                          <a:latin typeface="Calibri"/>
                          <a:cs typeface="Calibri"/>
                        </a:rPr>
                        <a:t>derivadas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b="1" spc="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contrato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trabajo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37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El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podrá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reclamar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judicialmente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derechos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derivados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su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contrato</a:t>
                      </a:r>
                      <a:r>
                        <a:rPr sz="12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de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trabajo.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322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Igualdad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discriminación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2095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37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trabajadores</a:t>
                      </a:r>
                      <a:r>
                        <a:rPr sz="12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no pueden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ser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discriminados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por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razón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edad,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sexo,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 estado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civil,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200" spc="-10" dirty="0">
                          <a:latin typeface="Calibri"/>
                          <a:cs typeface="Calibri"/>
                        </a:rPr>
                        <a:t>raza,</a:t>
                      </a:r>
                      <a:r>
                        <a:rPr sz="1200" spc="-6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condición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social,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ideas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religiosas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políticas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o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afiliación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un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sindicato.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0642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marL="2540">
                        <a:lnSpc>
                          <a:spcPct val="10000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resistencia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37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podrá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paralizar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su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actividad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caso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 un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riesgo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grave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inminente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270" marR="433705">
                        <a:lnSpc>
                          <a:spcPct val="10000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cuando</a:t>
                      </a:r>
                      <a:r>
                        <a:rPr sz="12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empresario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adopte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o no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permita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adopción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medidas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necesarias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garantizar</a:t>
                      </a:r>
                      <a:r>
                        <a:rPr sz="12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seguridad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 salud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spc="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trabajadores.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386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7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Otros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deriven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contrato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de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2540">
                        <a:lnSpc>
                          <a:spcPct val="100000"/>
                        </a:lnSpc>
                      </a:pPr>
                      <a:r>
                        <a:rPr sz="1200" spc="-10" dirty="0">
                          <a:latin typeface="Calibri"/>
                          <a:cs typeface="Calibri"/>
                        </a:rPr>
                        <a:t>trabajo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ts val="137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trabajador</a:t>
                      </a:r>
                      <a:r>
                        <a:rPr sz="1200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tiene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al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descanso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diario,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semanal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anual,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jornada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de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trabajo pactada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 los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complementos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salariales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función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tipo de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trabajo.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6898640" y="6368288"/>
            <a:ext cx="46355" cy="730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00" spc="-50" dirty="0">
                <a:latin typeface="Trebuchet MS"/>
                <a:cs typeface="Trebuchet MS"/>
              </a:rPr>
              <a:t>0</a:t>
            </a:r>
            <a:endParaRPr sz="3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98640" y="6368288"/>
            <a:ext cx="46355" cy="730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00" spc="-50" dirty="0">
                <a:latin typeface="Trebuchet MS"/>
                <a:cs typeface="Trebuchet MS"/>
              </a:rPr>
              <a:t>0</a:t>
            </a:r>
            <a:endParaRPr sz="300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191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dirty="0">
                <a:latin typeface="Calibri"/>
                <a:cs typeface="Calibri"/>
              </a:rPr>
              <a:t>3.</a:t>
            </a:r>
            <a:r>
              <a:rPr b="0" spc="-5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Derechos</a:t>
            </a:r>
            <a:r>
              <a:rPr b="0" spc="-3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y</a:t>
            </a:r>
            <a:r>
              <a:rPr b="0" spc="-6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deberes</a:t>
            </a:r>
            <a:r>
              <a:rPr b="0" spc="-4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de</a:t>
            </a:r>
            <a:r>
              <a:rPr b="0" spc="-45" dirty="0">
                <a:latin typeface="Calibri"/>
                <a:cs typeface="Calibri"/>
              </a:rPr>
              <a:t> </a:t>
            </a:r>
            <a:r>
              <a:rPr b="0" spc="-20" dirty="0">
                <a:latin typeface="Calibri"/>
                <a:cs typeface="Calibri"/>
              </a:rPr>
              <a:t>trabajadores</a:t>
            </a:r>
            <a:r>
              <a:rPr b="0" spc="-3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y</a:t>
            </a:r>
            <a:r>
              <a:rPr b="0" spc="-50" dirty="0">
                <a:latin typeface="Calibri"/>
                <a:cs typeface="Calibri"/>
              </a:rPr>
              <a:t> </a:t>
            </a:r>
            <a:r>
              <a:rPr b="0" spc="-10" dirty="0">
                <a:latin typeface="Calibri"/>
                <a:cs typeface="Calibri"/>
              </a:rPr>
              <a:t>empresarios</a:t>
            </a: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763524" y="1264919"/>
          <a:ext cx="8845550" cy="2148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7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2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45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890">
                <a:tc rowSpan="6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endParaRPr sz="1000" dirty="0">
                        <a:latin typeface="Times New Roman"/>
                        <a:cs typeface="Times New Roman"/>
                      </a:endParaRPr>
                    </a:p>
                    <a:p>
                      <a:pPr marL="46990" marR="3810" algn="just">
                        <a:lnSpc>
                          <a:spcPct val="100000"/>
                        </a:lnSpc>
                      </a:pPr>
                      <a:r>
                        <a:rPr sz="1000" b="1" dirty="0">
                          <a:latin typeface="Calibri"/>
                          <a:cs typeface="Calibri"/>
                        </a:rPr>
                        <a:t>Obligaciones</a:t>
                      </a:r>
                      <a:r>
                        <a:rPr sz="1000" b="1" spc="3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 trabajador</a:t>
                      </a:r>
                      <a:r>
                        <a:rPr sz="10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000" b="1" spc="4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 relación</a:t>
                      </a:r>
                      <a:r>
                        <a:rPr sz="1000" b="1" spc="38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laboral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135"/>
                        </a:lnSpc>
                      </a:pPr>
                      <a:r>
                        <a:rPr sz="1000" b="1" dirty="0">
                          <a:latin typeface="Calibri"/>
                          <a:cs typeface="Calibri"/>
                        </a:rPr>
                        <a:t>Cumplir</a:t>
                      </a:r>
                      <a:r>
                        <a:rPr sz="1000" b="1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0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obligaciones</a:t>
                      </a:r>
                      <a:r>
                        <a:rPr sz="10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el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puesto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ct val="100000"/>
                        </a:lnSpc>
                      </a:pPr>
                      <a:r>
                        <a:rPr sz="10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0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trabajo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135"/>
                        </a:lnSpc>
                      </a:pPr>
                      <a:r>
                        <a:rPr sz="10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0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2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0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deberá</a:t>
                      </a:r>
                      <a:r>
                        <a:rPr sz="10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desempeñar</a:t>
                      </a:r>
                      <a:r>
                        <a:rPr sz="10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0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tareas</a:t>
                      </a:r>
                      <a:r>
                        <a:rPr sz="10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0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puesto</a:t>
                      </a:r>
                      <a:r>
                        <a:rPr sz="10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0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0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ha</a:t>
                      </a:r>
                      <a:r>
                        <a:rPr sz="10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sido</a:t>
                      </a:r>
                      <a:r>
                        <a:rPr sz="10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contratado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ct val="100000"/>
                        </a:lnSpc>
                      </a:pPr>
                      <a:r>
                        <a:rPr sz="1000" b="1" dirty="0">
                          <a:latin typeface="Calibri"/>
                          <a:cs typeface="Calibri"/>
                        </a:rPr>
                        <a:t>poniendo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0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cuidado</a:t>
                      </a:r>
                      <a:r>
                        <a:rPr sz="10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0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atención</a:t>
                      </a:r>
                      <a:r>
                        <a:rPr sz="10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exigida</a:t>
                      </a:r>
                      <a:r>
                        <a:rPr sz="10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0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un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profesional.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89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135"/>
                        </a:lnSpc>
                      </a:pPr>
                      <a:r>
                        <a:rPr sz="1000" b="1" spc="-10" dirty="0">
                          <a:latin typeface="Calibri"/>
                          <a:cs typeface="Calibri"/>
                        </a:rPr>
                        <a:t>Observar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0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medidas 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de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ct val="100000"/>
                        </a:lnSpc>
                      </a:pPr>
                      <a:r>
                        <a:rPr sz="1000" b="1" spc="-10" dirty="0">
                          <a:latin typeface="Calibri"/>
                          <a:cs typeface="Calibri"/>
                        </a:rPr>
                        <a:t>prevención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riesgos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laborales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135"/>
                        </a:lnSpc>
                      </a:pPr>
                      <a:r>
                        <a:rPr sz="10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0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2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0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debe</a:t>
                      </a:r>
                      <a:r>
                        <a:rPr sz="10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velar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por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su</a:t>
                      </a:r>
                      <a:r>
                        <a:rPr sz="10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seguridad</a:t>
                      </a:r>
                      <a:r>
                        <a:rPr sz="10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0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salud</a:t>
                      </a:r>
                      <a:r>
                        <a:rPr sz="10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0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trabajo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mediante</a:t>
                      </a:r>
                      <a:r>
                        <a:rPr sz="10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0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cumplimiento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ct val="100000"/>
                        </a:lnSpc>
                      </a:pPr>
                      <a:r>
                        <a:rPr sz="10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0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0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medidas</a:t>
                      </a:r>
                      <a:r>
                        <a:rPr sz="10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0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prevención.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306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327025">
                        <a:lnSpc>
                          <a:spcPts val="1200"/>
                        </a:lnSpc>
                      </a:pPr>
                      <a:r>
                        <a:rPr sz="1000" b="1" dirty="0">
                          <a:latin typeface="Calibri"/>
                          <a:cs typeface="Calibri"/>
                        </a:rPr>
                        <a:t>Cumplir</a:t>
                      </a:r>
                      <a:r>
                        <a:rPr sz="10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órdenes</a:t>
                      </a:r>
                      <a:r>
                        <a:rPr sz="10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e</a:t>
                      </a:r>
                      <a:r>
                        <a:rPr sz="1000" b="1" spc="46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instrucciones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0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empresario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 marR="244475">
                        <a:lnSpc>
                          <a:spcPts val="1200"/>
                        </a:lnSpc>
                      </a:pPr>
                      <a:r>
                        <a:rPr sz="10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0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0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debe</a:t>
                      </a:r>
                      <a:r>
                        <a:rPr sz="10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cumplir</a:t>
                      </a:r>
                      <a:r>
                        <a:rPr sz="10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órdenes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0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empresario,</a:t>
                      </a:r>
                      <a:r>
                        <a:rPr sz="1000" spc="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ya</a:t>
                      </a:r>
                      <a:r>
                        <a:rPr sz="10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0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0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trata</a:t>
                      </a:r>
                      <a:r>
                        <a:rPr sz="10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0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un</a:t>
                      </a:r>
                      <a:r>
                        <a:rPr sz="10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trabajo</a:t>
                      </a:r>
                      <a:r>
                        <a:rPr sz="1000" b="1" spc="434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subordinado,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salvo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000" b="1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casos</a:t>
                      </a:r>
                      <a:r>
                        <a:rPr sz="10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0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le</a:t>
                      </a:r>
                      <a:r>
                        <a:rPr sz="10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reconozca</a:t>
                      </a:r>
                      <a:r>
                        <a:rPr sz="10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0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0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0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0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resistencia.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989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150"/>
                        </a:lnSpc>
                      </a:pPr>
                      <a:r>
                        <a:rPr sz="1000" b="1" dirty="0">
                          <a:latin typeface="Calibri"/>
                          <a:cs typeface="Calibri"/>
                        </a:rPr>
                        <a:t>Contribuir</a:t>
                      </a:r>
                      <a:r>
                        <a:rPr sz="10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0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 mejora</a:t>
                      </a:r>
                      <a:r>
                        <a:rPr sz="10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0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la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ct val="100000"/>
                        </a:lnSpc>
                      </a:pPr>
                      <a:r>
                        <a:rPr sz="1000" b="1" spc="-20" dirty="0">
                          <a:latin typeface="Calibri"/>
                          <a:cs typeface="Calibri"/>
                        </a:rPr>
                        <a:t>productividad</a:t>
                      </a:r>
                      <a:r>
                        <a:rPr sz="1000" b="1" spc="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000" b="1" spc="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0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empresa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150"/>
                        </a:lnSpc>
                      </a:pPr>
                      <a:r>
                        <a:rPr sz="10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 trabajador</a:t>
                      </a:r>
                      <a:r>
                        <a:rPr sz="10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está</a:t>
                      </a:r>
                      <a:r>
                        <a:rPr sz="10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obligado</a:t>
                      </a:r>
                      <a:r>
                        <a:rPr sz="1000" b="1" spc="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0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colaborar</a:t>
                      </a:r>
                      <a:r>
                        <a:rPr sz="10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con la empresa</a:t>
                      </a:r>
                      <a:r>
                        <a:rPr sz="10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0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su</a:t>
                      </a:r>
                      <a:r>
                        <a:rPr sz="1000" b="1" spc="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trabajo</a:t>
                      </a:r>
                      <a:r>
                        <a:rPr sz="10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sea</a:t>
                      </a:r>
                      <a:r>
                        <a:rPr sz="10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lo</a:t>
                      </a:r>
                      <a:r>
                        <a:rPr sz="1000" b="1" spc="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más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ct val="100000"/>
                        </a:lnSpc>
                      </a:pPr>
                      <a:r>
                        <a:rPr sz="1000" b="1" spc="-10" dirty="0">
                          <a:latin typeface="Calibri"/>
                          <a:cs typeface="Calibri"/>
                        </a:rPr>
                        <a:t>productivo posible.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16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150"/>
                        </a:lnSpc>
                      </a:pPr>
                      <a:r>
                        <a:rPr sz="1000" b="1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0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competir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con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0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actividad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 de</a:t>
                      </a:r>
                      <a:r>
                        <a:rPr sz="1000" b="1" spc="-25" dirty="0">
                          <a:latin typeface="Calibri"/>
                          <a:cs typeface="Calibri"/>
                        </a:rPr>
                        <a:t> la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ct val="100000"/>
                        </a:lnSpc>
                      </a:pPr>
                      <a:r>
                        <a:rPr sz="1000" b="1" spc="-10" dirty="0">
                          <a:latin typeface="Calibri"/>
                          <a:cs typeface="Calibri"/>
                        </a:rPr>
                        <a:t>empresa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150"/>
                        </a:lnSpc>
                      </a:pPr>
                      <a:r>
                        <a:rPr sz="1000" b="1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0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prohíbe</a:t>
                      </a:r>
                      <a:r>
                        <a:rPr sz="10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0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competencia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desleal</a:t>
                      </a:r>
                      <a:r>
                        <a:rPr sz="10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con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000" b="1" spc="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empresa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,</a:t>
                      </a:r>
                      <a:r>
                        <a:rPr sz="10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0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aceptación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 de</a:t>
                      </a:r>
                      <a:r>
                        <a:rPr sz="1000" b="1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sobornos</a:t>
                      </a:r>
                      <a:r>
                        <a:rPr sz="10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000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25" dirty="0">
                          <a:latin typeface="Calibri"/>
                          <a:cs typeface="Calibri"/>
                        </a:rPr>
                        <a:t>la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ct val="100000"/>
                        </a:lnSpc>
                      </a:pPr>
                      <a:r>
                        <a:rPr sz="1000" b="1" spc="-10" dirty="0">
                          <a:latin typeface="Calibri"/>
                          <a:cs typeface="Calibri"/>
                        </a:rPr>
                        <a:t>divulgación</a:t>
                      </a:r>
                      <a:r>
                        <a:rPr sz="1000" b="1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0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b="1" spc="-10" dirty="0">
                          <a:latin typeface="Calibri"/>
                          <a:cs typeface="Calibri"/>
                        </a:rPr>
                        <a:t>secretos.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494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135"/>
                        </a:lnSpc>
                      </a:pPr>
                      <a:r>
                        <a:rPr sz="1000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0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0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0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deriven</a:t>
                      </a:r>
                      <a:r>
                        <a:rPr sz="10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 contrato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135"/>
                        </a:lnSpc>
                      </a:pPr>
                      <a:r>
                        <a:rPr sz="1000" dirty="0">
                          <a:latin typeface="Calibri"/>
                          <a:cs typeface="Calibri"/>
                        </a:rPr>
                        <a:t>Debe</a:t>
                      </a:r>
                      <a:r>
                        <a:rPr sz="10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cumplir</a:t>
                      </a:r>
                      <a:r>
                        <a:rPr sz="10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con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0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pactos</a:t>
                      </a:r>
                      <a:r>
                        <a:rPr sz="10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establecidos</a:t>
                      </a:r>
                      <a:r>
                        <a:rPr sz="1000" spc="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dirty="0">
                          <a:latin typeface="Calibri"/>
                          <a:cs typeface="Calibri"/>
                        </a:rPr>
                        <a:t>(permanencia,</a:t>
                      </a:r>
                      <a:r>
                        <a:rPr sz="10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20" dirty="0">
                          <a:latin typeface="Calibri"/>
                          <a:cs typeface="Calibri"/>
                        </a:rPr>
                        <a:t>confidencialidad,</a:t>
                      </a:r>
                      <a:r>
                        <a:rPr sz="10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000" spc="-10" dirty="0">
                          <a:latin typeface="Calibri"/>
                          <a:cs typeface="Calibri"/>
                        </a:rPr>
                        <a:t>etc.).</a:t>
                      </a:r>
                      <a:endParaRPr sz="10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848342" y="3609841"/>
            <a:ext cx="8775065" cy="2087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Trebuchet MS"/>
                <a:cs typeface="Trebuchet MS"/>
              </a:rPr>
              <a:t>3.2.</a:t>
            </a:r>
            <a:r>
              <a:rPr sz="1200" b="1" spc="65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Poderes</a:t>
            </a:r>
            <a:r>
              <a:rPr sz="1200" b="1" spc="-2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y</a:t>
            </a:r>
            <a:r>
              <a:rPr sz="1200" b="1" spc="-40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facultades </a:t>
            </a:r>
            <a:r>
              <a:rPr sz="1200" b="1" dirty="0">
                <a:latin typeface="Trebuchet MS"/>
                <a:cs typeface="Trebuchet MS"/>
              </a:rPr>
              <a:t>del</a:t>
            </a:r>
            <a:r>
              <a:rPr sz="1200" b="1" spc="-30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empresario</a:t>
            </a:r>
            <a:endParaRPr sz="12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Trebuchet MS"/>
                <a:cs typeface="Trebuchet MS"/>
              </a:rPr>
              <a:t>El</a:t>
            </a:r>
            <a:r>
              <a:rPr sz="1200" b="1" spc="-35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empresario</a:t>
            </a:r>
            <a:r>
              <a:rPr sz="1200" b="1" spc="1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organiza</a:t>
            </a:r>
            <a:r>
              <a:rPr sz="1200" b="1" spc="-2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el</a:t>
            </a:r>
            <a:r>
              <a:rPr sz="1200" b="1" spc="-35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trabajo </a:t>
            </a:r>
            <a:r>
              <a:rPr sz="1200" b="1" dirty="0">
                <a:latin typeface="Trebuchet MS"/>
                <a:cs typeface="Trebuchet MS"/>
              </a:rPr>
              <a:t>y</a:t>
            </a:r>
            <a:r>
              <a:rPr sz="1200" b="1" spc="-4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decide</a:t>
            </a:r>
            <a:r>
              <a:rPr sz="1200" b="1" spc="-1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cuándo,</a:t>
            </a:r>
            <a:r>
              <a:rPr sz="1200" b="1" spc="-3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dónde</a:t>
            </a:r>
            <a:r>
              <a:rPr sz="1200" b="1" spc="-3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y</a:t>
            </a:r>
            <a:r>
              <a:rPr sz="1200" b="1" spc="-4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cómo</a:t>
            </a:r>
            <a:r>
              <a:rPr sz="1200" b="1" spc="-3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ha</a:t>
            </a:r>
            <a:r>
              <a:rPr sz="1200" b="1" spc="-2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de</a:t>
            </a:r>
            <a:r>
              <a:rPr sz="1200" b="1" spc="-35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realizarse.</a:t>
            </a:r>
            <a:r>
              <a:rPr sz="1200" b="1" spc="10" dirty="0">
                <a:latin typeface="Trebuchet MS"/>
                <a:cs typeface="Trebuchet MS"/>
              </a:rPr>
              <a:t> </a:t>
            </a:r>
            <a:r>
              <a:rPr sz="1200" spc="-20" dirty="0">
                <a:latin typeface="Trebuchet MS"/>
                <a:cs typeface="Trebuchet MS"/>
              </a:rPr>
              <a:t>Para</a:t>
            </a:r>
            <a:r>
              <a:rPr sz="1200" spc="-4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poder</a:t>
            </a:r>
            <a:r>
              <a:rPr sz="1200" spc="-6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ejercer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estas</a:t>
            </a:r>
            <a:r>
              <a:rPr sz="1200" spc="-30" dirty="0">
                <a:latin typeface="Trebuchet MS"/>
                <a:cs typeface="Trebuchet MS"/>
              </a:rPr>
              <a:t> </a:t>
            </a:r>
            <a:r>
              <a:rPr sz="1200" spc="-10" dirty="0">
                <a:latin typeface="Trebuchet MS"/>
                <a:cs typeface="Trebuchet MS"/>
              </a:rPr>
              <a:t>funciones</a:t>
            </a:r>
            <a:endParaRPr sz="12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Trebuchet MS"/>
                <a:cs typeface="Trebuchet MS"/>
              </a:rPr>
              <a:t>tiene</a:t>
            </a:r>
            <a:r>
              <a:rPr sz="1200" b="1" spc="-3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una</a:t>
            </a:r>
            <a:r>
              <a:rPr sz="1200" b="1" spc="-2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serie</a:t>
            </a:r>
            <a:r>
              <a:rPr sz="1200" b="1" spc="-4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de</a:t>
            </a:r>
            <a:r>
              <a:rPr sz="1200" b="1" spc="-2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poderes</a:t>
            </a:r>
            <a:r>
              <a:rPr sz="1200" b="1" spc="-1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que</a:t>
            </a:r>
            <a:r>
              <a:rPr sz="1200" spc="-5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se</a:t>
            </a:r>
            <a:r>
              <a:rPr sz="1200" spc="-2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detallan</a:t>
            </a:r>
            <a:r>
              <a:rPr sz="1200" spc="-8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a</a:t>
            </a:r>
            <a:r>
              <a:rPr sz="1200" spc="-30" dirty="0">
                <a:latin typeface="Trebuchet MS"/>
                <a:cs typeface="Trebuchet MS"/>
              </a:rPr>
              <a:t> </a:t>
            </a:r>
            <a:r>
              <a:rPr sz="1200" spc="-10" dirty="0">
                <a:latin typeface="Trebuchet MS"/>
                <a:cs typeface="Trebuchet MS"/>
              </a:rPr>
              <a:t>continuación.</a:t>
            </a:r>
            <a:endParaRPr sz="12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200" dirty="0">
              <a:latin typeface="Trebuchet MS"/>
              <a:cs typeface="Trebuchet MS"/>
            </a:endParaRPr>
          </a:p>
          <a:p>
            <a:pPr marL="76200" marR="642620" indent="-64769">
              <a:lnSpc>
                <a:spcPct val="100000"/>
              </a:lnSpc>
              <a:buSzPct val="91666"/>
              <a:buAutoNum type="alphaUcPeriod"/>
              <a:tabLst>
                <a:tab pos="76200" algn="l"/>
                <a:tab pos="163830" algn="l"/>
              </a:tabLst>
            </a:pPr>
            <a:r>
              <a:rPr sz="1200" b="1" dirty="0">
                <a:latin typeface="Trebuchet MS"/>
                <a:cs typeface="Trebuchet MS"/>
              </a:rPr>
              <a:t>	El</a:t>
            </a:r>
            <a:r>
              <a:rPr sz="1200" b="1" spc="-2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poder</a:t>
            </a:r>
            <a:r>
              <a:rPr sz="1200" b="1" spc="-1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de</a:t>
            </a:r>
            <a:r>
              <a:rPr sz="1200" b="1" spc="-15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dirección.</a:t>
            </a:r>
            <a:r>
              <a:rPr sz="1200" b="1" spc="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El</a:t>
            </a:r>
            <a:r>
              <a:rPr sz="1200" b="1" spc="-5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empresario</a:t>
            </a:r>
            <a:r>
              <a:rPr sz="1200" b="1" spc="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organiza</a:t>
            </a:r>
            <a:r>
              <a:rPr sz="1200" b="1" spc="-1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el</a:t>
            </a:r>
            <a:r>
              <a:rPr sz="1200" b="1" spc="-20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trabajo</a:t>
            </a:r>
            <a:r>
              <a:rPr sz="1200" b="1" spc="-2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(tiempo,</a:t>
            </a:r>
            <a:r>
              <a:rPr sz="1200" spc="-5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modo</a:t>
            </a:r>
            <a:r>
              <a:rPr sz="1200" spc="-2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y</a:t>
            </a:r>
            <a:r>
              <a:rPr sz="1200" spc="-1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lugar</a:t>
            </a:r>
            <a:r>
              <a:rPr sz="1200" spc="-4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de</a:t>
            </a:r>
            <a:r>
              <a:rPr sz="1200" spc="-40" dirty="0">
                <a:latin typeface="Trebuchet MS"/>
                <a:cs typeface="Trebuchet MS"/>
              </a:rPr>
              <a:t> </a:t>
            </a:r>
            <a:r>
              <a:rPr sz="1200" spc="-10" dirty="0">
                <a:latin typeface="Trebuchet MS"/>
                <a:cs typeface="Trebuchet MS"/>
              </a:rPr>
              <a:t>ejecución).</a:t>
            </a:r>
            <a:r>
              <a:rPr sz="1200" spc="-3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El</a:t>
            </a:r>
            <a:r>
              <a:rPr sz="1200" spc="-30" dirty="0">
                <a:latin typeface="Trebuchet MS"/>
                <a:cs typeface="Trebuchet MS"/>
              </a:rPr>
              <a:t> </a:t>
            </a:r>
            <a:r>
              <a:rPr sz="1200" spc="-10" dirty="0">
                <a:latin typeface="Trebuchet MS"/>
                <a:cs typeface="Trebuchet MS"/>
              </a:rPr>
              <a:t>trabajador</a:t>
            </a:r>
            <a:r>
              <a:rPr sz="1200" spc="-55" dirty="0">
                <a:latin typeface="Trebuchet MS"/>
                <a:cs typeface="Trebuchet MS"/>
              </a:rPr>
              <a:t> </a:t>
            </a:r>
            <a:r>
              <a:rPr sz="1200" spc="-10" dirty="0">
                <a:latin typeface="Trebuchet MS"/>
                <a:cs typeface="Trebuchet MS"/>
              </a:rPr>
              <a:t>puede ejercer</a:t>
            </a:r>
            <a:r>
              <a:rPr sz="1200" spc="-6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el</a:t>
            </a:r>
            <a:r>
              <a:rPr sz="1200" b="1" spc="-4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derecho</a:t>
            </a:r>
            <a:r>
              <a:rPr sz="1200" b="1" spc="-3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de</a:t>
            </a:r>
            <a:r>
              <a:rPr sz="1200" b="1" spc="-35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resistencia</a:t>
            </a:r>
            <a:r>
              <a:rPr sz="1200" spc="-10" dirty="0">
                <a:latin typeface="Trebuchet MS"/>
                <a:cs typeface="Trebuchet MS"/>
              </a:rPr>
              <a:t>, </a:t>
            </a:r>
            <a:r>
              <a:rPr sz="1200" dirty="0">
                <a:latin typeface="Trebuchet MS"/>
                <a:cs typeface="Trebuchet MS"/>
              </a:rPr>
              <a:t>en</a:t>
            </a:r>
            <a:r>
              <a:rPr sz="1200" spc="-5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los</a:t>
            </a:r>
            <a:r>
              <a:rPr sz="1200" spc="-2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siguientes</a:t>
            </a:r>
            <a:r>
              <a:rPr sz="1200" b="1" spc="-4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casos:</a:t>
            </a:r>
            <a:r>
              <a:rPr sz="1200" b="1" spc="4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riesgo</a:t>
            </a:r>
            <a:r>
              <a:rPr sz="1200" b="1" spc="-4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o</a:t>
            </a:r>
            <a:r>
              <a:rPr sz="1200" b="1" spc="-4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peligro</a:t>
            </a:r>
            <a:r>
              <a:rPr sz="1200" b="1" spc="-3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grave</a:t>
            </a:r>
            <a:r>
              <a:rPr sz="1200" b="1" spc="-2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para</a:t>
            </a:r>
            <a:r>
              <a:rPr sz="1200" b="1" spc="-3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su</a:t>
            </a:r>
            <a:r>
              <a:rPr sz="1200" b="1" spc="-3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salud,</a:t>
            </a:r>
            <a:r>
              <a:rPr sz="1200" b="1" spc="-4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atentado</a:t>
            </a:r>
            <a:r>
              <a:rPr sz="1200" b="1" spc="-5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a</a:t>
            </a:r>
            <a:r>
              <a:rPr sz="1200" b="1" spc="-40" dirty="0">
                <a:latin typeface="Trebuchet MS"/>
                <a:cs typeface="Trebuchet MS"/>
              </a:rPr>
              <a:t> </a:t>
            </a:r>
            <a:r>
              <a:rPr sz="1200" b="1" spc="-25" dirty="0">
                <a:latin typeface="Trebuchet MS"/>
                <a:cs typeface="Trebuchet MS"/>
              </a:rPr>
              <a:t>su </a:t>
            </a:r>
            <a:r>
              <a:rPr sz="1200" b="1" dirty="0">
                <a:latin typeface="Trebuchet MS"/>
                <a:cs typeface="Trebuchet MS"/>
              </a:rPr>
              <a:t>dignidad</a:t>
            </a:r>
            <a:r>
              <a:rPr sz="1200" b="1" spc="-1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y</a:t>
            </a:r>
            <a:r>
              <a:rPr sz="1200" b="1" spc="-3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órdenes</a:t>
            </a:r>
            <a:r>
              <a:rPr sz="1200" b="1" spc="-35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irregulares</a:t>
            </a:r>
            <a:r>
              <a:rPr sz="1200" b="1" spc="-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o</a:t>
            </a:r>
            <a:r>
              <a:rPr sz="1200" b="1" spc="-30" dirty="0">
                <a:latin typeface="Trebuchet MS"/>
                <a:cs typeface="Trebuchet MS"/>
              </a:rPr>
              <a:t> </a:t>
            </a:r>
            <a:r>
              <a:rPr sz="1200" b="1" spc="-10" dirty="0">
                <a:latin typeface="Trebuchet MS"/>
                <a:cs typeface="Trebuchet MS"/>
              </a:rPr>
              <a:t>ilegales.</a:t>
            </a:r>
            <a:endParaRPr sz="1200" dirty="0">
              <a:latin typeface="Trebuchet MS"/>
              <a:cs typeface="Trebuchet MS"/>
            </a:endParaRPr>
          </a:p>
          <a:p>
            <a:pPr marL="82550" marR="5080" indent="-66675" algn="just">
              <a:lnSpc>
                <a:spcPct val="100000"/>
              </a:lnSpc>
              <a:spcBef>
                <a:spcPts val="395"/>
              </a:spcBef>
              <a:buSzPct val="91666"/>
              <a:buAutoNum type="alphaUcPeriod"/>
              <a:tabLst>
                <a:tab pos="82550" algn="l"/>
                <a:tab pos="161925" algn="l"/>
              </a:tabLst>
            </a:pPr>
            <a:r>
              <a:rPr sz="1200" b="1" dirty="0">
                <a:latin typeface="Trebuchet MS"/>
                <a:cs typeface="Trebuchet MS"/>
              </a:rPr>
              <a:t>	El</a:t>
            </a:r>
            <a:r>
              <a:rPr sz="1200" b="1" spc="46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poder</a:t>
            </a:r>
            <a:r>
              <a:rPr sz="1200" b="1" spc="47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disciplinario.</a:t>
            </a:r>
            <a:r>
              <a:rPr sz="1200" b="1" spc="459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Facultad</a:t>
            </a:r>
            <a:r>
              <a:rPr sz="1200" b="1" spc="46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que</a:t>
            </a:r>
            <a:r>
              <a:rPr sz="1200" spc="46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tiene</a:t>
            </a:r>
            <a:r>
              <a:rPr sz="1200" spc="46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el</a:t>
            </a:r>
            <a:r>
              <a:rPr sz="1200" spc="459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empresario</a:t>
            </a:r>
            <a:r>
              <a:rPr sz="1200" spc="459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para</a:t>
            </a:r>
            <a:r>
              <a:rPr sz="1200" b="1" spc="45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sancionar</a:t>
            </a:r>
            <a:r>
              <a:rPr sz="1200" b="1" spc="46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al</a:t>
            </a:r>
            <a:r>
              <a:rPr sz="1200" b="1" spc="46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trabajador</a:t>
            </a:r>
            <a:r>
              <a:rPr sz="1200" b="1" spc="459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por</a:t>
            </a:r>
            <a:r>
              <a:rPr sz="1200" spc="46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faltas</a:t>
            </a:r>
            <a:r>
              <a:rPr sz="1200" spc="46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laborales.</a:t>
            </a:r>
            <a:r>
              <a:rPr sz="1200" spc="475" dirty="0">
                <a:latin typeface="Trebuchet MS"/>
                <a:cs typeface="Trebuchet MS"/>
              </a:rPr>
              <a:t> </a:t>
            </a:r>
            <a:r>
              <a:rPr sz="1200" b="1" spc="-25" dirty="0">
                <a:latin typeface="Trebuchet MS"/>
                <a:cs typeface="Trebuchet MS"/>
              </a:rPr>
              <a:t>Las </a:t>
            </a:r>
            <a:r>
              <a:rPr sz="1200" b="1" dirty="0">
                <a:latin typeface="Trebuchet MS"/>
                <a:cs typeface="Trebuchet MS"/>
              </a:rPr>
              <a:t>infracciones</a:t>
            </a:r>
            <a:r>
              <a:rPr sz="1200" b="1" spc="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y</a:t>
            </a:r>
            <a:r>
              <a:rPr sz="1200" b="1" spc="-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sanciones</a:t>
            </a:r>
            <a:r>
              <a:rPr sz="1200" b="1" spc="-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de</a:t>
            </a:r>
            <a:r>
              <a:rPr sz="1200" b="1" spc="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los</a:t>
            </a:r>
            <a:r>
              <a:rPr sz="1200" b="1" spc="-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trabajadores</a:t>
            </a:r>
            <a:r>
              <a:rPr sz="1200" b="1" spc="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deben</a:t>
            </a:r>
            <a:r>
              <a:rPr sz="1200" b="1" spc="1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venir recogidas</a:t>
            </a:r>
            <a:r>
              <a:rPr sz="1200" b="1" spc="1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en</a:t>
            </a:r>
            <a:r>
              <a:rPr sz="1200" b="1" spc="-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los</a:t>
            </a:r>
            <a:r>
              <a:rPr sz="1200" b="1" spc="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convenios</a:t>
            </a:r>
            <a:r>
              <a:rPr sz="1200" b="1" spc="-5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colectivos</a:t>
            </a:r>
            <a:r>
              <a:rPr sz="1200" b="1" spc="-1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de</a:t>
            </a:r>
            <a:r>
              <a:rPr sz="1200" spc="-1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aplicación, así</a:t>
            </a:r>
            <a:r>
              <a:rPr sz="1200" spc="27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como </a:t>
            </a:r>
            <a:r>
              <a:rPr sz="1200" spc="-25" dirty="0">
                <a:latin typeface="Trebuchet MS"/>
                <a:cs typeface="Trebuchet MS"/>
              </a:rPr>
              <a:t>el </a:t>
            </a:r>
            <a:r>
              <a:rPr sz="1200" dirty="0">
                <a:latin typeface="Trebuchet MS"/>
                <a:cs typeface="Trebuchet MS"/>
              </a:rPr>
              <a:t>procedimiento</a:t>
            </a:r>
            <a:r>
              <a:rPr sz="1200" spc="3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para</a:t>
            </a:r>
            <a:r>
              <a:rPr sz="1200" spc="3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imponerlas.</a:t>
            </a:r>
            <a:r>
              <a:rPr sz="1200" spc="4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Antes</a:t>
            </a:r>
            <a:r>
              <a:rPr sz="1200" spc="3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de</a:t>
            </a:r>
            <a:r>
              <a:rPr sz="1200" spc="3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aplicar</a:t>
            </a:r>
            <a:r>
              <a:rPr sz="1200" spc="4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una</a:t>
            </a:r>
            <a:r>
              <a:rPr sz="1200" spc="5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sanción</a:t>
            </a:r>
            <a:r>
              <a:rPr sz="1200" spc="4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comprobar</a:t>
            </a:r>
            <a:r>
              <a:rPr sz="1200" spc="4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que</a:t>
            </a:r>
            <a:r>
              <a:rPr sz="1200" spc="5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la</a:t>
            </a:r>
            <a:r>
              <a:rPr sz="1200" spc="4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falta</a:t>
            </a:r>
            <a:r>
              <a:rPr sz="1200" spc="3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no</a:t>
            </a:r>
            <a:r>
              <a:rPr sz="1200" spc="4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ha</a:t>
            </a:r>
            <a:r>
              <a:rPr sz="1200" spc="3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prescrito.</a:t>
            </a:r>
            <a:r>
              <a:rPr sz="1200" spc="4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Las</a:t>
            </a:r>
            <a:r>
              <a:rPr sz="1200" spc="3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faltas</a:t>
            </a:r>
            <a:r>
              <a:rPr sz="1200" spc="29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y</a:t>
            </a:r>
            <a:r>
              <a:rPr sz="1200" spc="40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plazos</a:t>
            </a:r>
            <a:r>
              <a:rPr sz="1200" spc="45" dirty="0">
                <a:latin typeface="Trebuchet MS"/>
                <a:cs typeface="Trebuchet MS"/>
              </a:rPr>
              <a:t> </a:t>
            </a:r>
            <a:r>
              <a:rPr sz="1200" spc="-25" dirty="0">
                <a:latin typeface="Trebuchet MS"/>
                <a:cs typeface="Trebuchet MS"/>
              </a:rPr>
              <a:t>son </a:t>
            </a:r>
            <a:r>
              <a:rPr sz="1200" dirty="0">
                <a:latin typeface="Trebuchet MS"/>
                <a:cs typeface="Trebuchet MS"/>
              </a:rPr>
              <a:t>los</a:t>
            </a:r>
            <a:r>
              <a:rPr sz="1200" spc="-20" dirty="0">
                <a:latin typeface="Trebuchet MS"/>
                <a:cs typeface="Trebuchet MS"/>
              </a:rPr>
              <a:t> </a:t>
            </a:r>
            <a:r>
              <a:rPr sz="1200" spc="-10" dirty="0">
                <a:latin typeface="Trebuchet MS"/>
                <a:cs typeface="Trebuchet MS"/>
              </a:rPr>
              <a:t>siguientes:</a:t>
            </a:r>
            <a:endParaRPr sz="1200" dirty="0">
              <a:latin typeface="Trebuchet MS"/>
              <a:cs typeface="Trebuchet MS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12791" y="5772912"/>
            <a:ext cx="3810000" cy="104393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9168" y="718787"/>
            <a:ext cx="9481185" cy="7759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dirty="0">
                <a:latin typeface="Calibri"/>
                <a:cs typeface="Calibri"/>
              </a:rPr>
              <a:t>C.</a:t>
            </a:r>
            <a:r>
              <a:rPr sz="1600" b="1" spc="-1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La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facultad </a:t>
            </a:r>
            <a:r>
              <a:rPr sz="1600" b="1" dirty="0">
                <a:latin typeface="Calibri"/>
                <a:cs typeface="Calibri"/>
              </a:rPr>
              <a:t>de</a:t>
            </a:r>
            <a:r>
              <a:rPr sz="1600" b="1" spc="-20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control</a:t>
            </a:r>
            <a:r>
              <a:rPr sz="1600" b="1" spc="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y</a:t>
            </a:r>
            <a:r>
              <a:rPr sz="1600" b="1" spc="-20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vigilancia</a:t>
            </a:r>
            <a:r>
              <a:rPr sz="1600" b="1" spc="1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del</a:t>
            </a:r>
            <a:r>
              <a:rPr sz="1600" b="1" spc="-2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empresario</a:t>
            </a:r>
            <a:r>
              <a:rPr sz="1600" b="1" spc="1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y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el</a:t>
            </a:r>
            <a:r>
              <a:rPr sz="1600" b="1" spc="-4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derecho</a:t>
            </a:r>
            <a:r>
              <a:rPr sz="1600" b="1" spc="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a</a:t>
            </a:r>
            <a:r>
              <a:rPr sz="1600" b="1" spc="-5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la</a:t>
            </a:r>
            <a:r>
              <a:rPr sz="1600" b="1" spc="-2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dignidad</a:t>
            </a:r>
            <a:r>
              <a:rPr sz="1600" b="1" spc="-1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e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intimidad</a:t>
            </a:r>
            <a:r>
              <a:rPr sz="1600" b="1" dirty="0">
                <a:latin typeface="Calibri"/>
                <a:cs typeface="Calibri"/>
              </a:rPr>
              <a:t> del</a:t>
            </a:r>
            <a:r>
              <a:rPr sz="1600" b="1" spc="-2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trabajador</a:t>
            </a:r>
            <a:endParaRPr sz="1600" dirty="0">
              <a:latin typeface="Calibri"/>
              <a:cs typeface="Calibri"/>
            </a:endParaRPr>
          </a:p>
          <a:p>
            <a:pPr marL="12700" marR="5080" algn="just">
              <a:lnSpc>
                <a:spcPct val="100000"/>
              </a:lnSpc>
              <a:spcBef>
                <a:spcPts val="30"/>
              </a:spcBef>
            </a:pPr>
            <a:r>
              <a:rPr sz="1100" dirty="0">
                <a:latin typeface="Calibri"/>
                <a:cs typeface="Calibri"/>
              </a:rPr>
              <a:t>El</a:t>
            </a:r>
            <a:r>
              <a:rPr sz="1100" spc="204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empresario</a:t>
            </a:r>
            <a:r>
              <a:rPr sz="1100" spc="2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puede</a:t>
            </a:r>
            <a:r>
              <a:rPr sz="1100" b="1" spc="19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adoptar</a:t>
            </a:r>
            <a:r>
              <a:rPr sz="1100" b="1" spc="21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las</a:t>
            </a:r>
            <a:r>
              <a:rPr sz="1100" b="1" spc="2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medidas</a:t>
            </a:r>
            <a:r>
              <a:rPr sz="1100" b="1" spc="204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que</a:t>
            </a:r>
            <a:r>
              <a:rPr sz="1100" b="1" spc="20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estime</a:t>
            </a:r>
            <a:r>
              <a:rPr sz="1100" b="1" spc="20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oportunas</a:t>
            </a:r>
            <a:r>
              <a:rPr sz="1100" b="1" spc="2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para</a:t>
            </a:r>
            <a:r>
              <a:rPr sz="1100" b="1" spc="19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vigilar</a:t>
            </a:r>
            <a:r>
              <a:rPr sz="1100" b="1" spc="21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y</a:t>
            </a:r>
            <a:r>
              <a:rPr sz="1100" b="1" spc="21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controlar</a:t>
            </a:r>
            <a:r>
              <a:rPr sz="1100" b="1" spc="21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el</a:t>
            </a:r>
            <a:r>
              <a:rPr sz="1100" b="1" spc="21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cumplimiento</a:t>
            </a:r>
            <a:r>
              <a:rPr sz="1100" b="1" spc="20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de</a:t>
            </a:r>
            <a:r>
              <a:rPr sz="1100" b="1" spc="19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las</a:t>
            </a:r>
            <a:r>
              <a:rPr sz="1100" b="1" spc="2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obligaciones</a:t>
            </a:r>
            <a:r>
              <a:rPr sz="1100" b="1" spc="2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del</a:t>
            </a:r>
            <a:r>
              <a:rPr sz="1100" b="1" spc="30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trabajador</a:t>
            </a:r>
            <a:r>
              <a:rPr sz="1100" dirty="0">
                <a:latin typeface="Calibri"/>
                <a:cs typeface="Calibri"/>
              </a:rPr>
              <a:t>,</a:t>
            </a:r>
            <a:r>
              <a:rPr sz="1100" spc="2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pero</a:t>
            </a:r>
            <a:r>
              <a:rPr sz="1100" spc="210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siempre </a:t>
            </a:r>
            <a:r>
              <a:rPr sz="1100" b="1" dirty="0">
                <a:latin typeface="Calibri"/>
                <a:cs typeface="Calibri"/>
              </a:rPr>
              <a:t>respetando</a:t>
            </a:r>
            <a:r>
              <a:rPr sz="1100" b="1" spc="1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la</a:t>
            </a:r>
            <a:r>
              <a:rPr sz="1100" b="1" spc="1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dignidad</a:t>
            </a:r>
            <a:r>
              <a:rPr sz="1100" b="1" spc="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e intimidad</a:t>
            </a:r>
            <a:r>
              <a:rPr sz="1100" dirty="0">
                <a:latin typeface="Calibri"/>
                <a:cs typeface="Calibri"/>
              </a:rPr>
              <a:t>.</a:t>
            </a:r>
            <a:r>
              <a:rPr sz="1100" spc="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Algunas</a:t>
            </a:r>
            <a:r>
              <a:rPr sz="1100" spc="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de</a:t>
            </a:r>
            <a:r>
              <a:rPr sz="1100" spc="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las medidas</a:t>
            </a:r>
            <a:r>
              <a:rPr sz="1100" spc="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de</a:t>
            </a:r>
            <a:r>
              <a:rPr sz="1100" spc="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control</a:t>
            </a:r>
            <a:r>
              <a:rPr sz="1100" spc="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que</a:t>
            </a:r>
            <a:r>
              <a:rPr sz="1100" spc="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puede</a:t>
            </a:r>
            <a:r>
              <a:rPr sz="1100" spc="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adoptar,</a:t>
            </a:r>
            <a:r>
              <a:rPr sz="1100" spc="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en virtud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del</a:t>
            </a:r>
            <a:r>
              <a:rPr sz="1100" spc="29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poder</a:t>
            </a:r>
            <a:r>
              <a:rPr sz="1100" spc="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de</a:t>
            </a:r>
            <a:r>
              <a:rPr sz="1100" spc="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dirección y</a:t>
            </a:r>
            <a:r>
              <a:rPr sz="1100" spc="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organización</a:t>
            </a:r>
            <a:r>
              <a:rPr sz="1100" dirty="0">
                <a:latin typeface="Calibri"/>
                <a:cs typeface="Calibri"/>
              </a:rPr>
              <a:t> sobre</a:t>
            </a:r>
            <a:r>
              <a:rPr sz="1100" spc="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la</a:t>
            </a:r>
            <a:r>
              <a:rPr sz="1100" spc="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empresa,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son</a:t>
            </a:r>
            <a:r>
              <a:rPr sz="1100" spc="-25" dirty="0">
                <a:latin typeface="Calibri"/>
                <a:cs typeface="Calibri"/>
              </a:rPr>
              <a:t> las </a:t>
            </a:r>
            <a:r>
              <a:rPr sz="1100" spc="-10" dirty="0">
                <a:latin typeface="Calibri"/>
                <a:cs typeface="Calibri"/>
              </a:rPr>
              <a:t>siguientes:</a:t>
            </a:r>
            <a:endParaRPr sz="1100" dirty="0">
              <a:latin typeface="Calibri"/>
              <a:cs typeface="Calibri"/>
            </a:endParaRP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620268" y="1872996"/>
          <a:ext cx="9521825" cy="42424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64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7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2245">
                <a:tc>
                  <a:txBody>
                    <a:bodyPr/>
                    <a:lstStyle/>
                    <a:p>
                      <a:pPr marL="189865">
                        <a:lnSpc>
                          <a:spcPts val="134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Medidas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control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7145" algn="ctr">
                        <a:lnSpc>
                          <a:spcPts val="134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¿Cómo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debe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hacerse?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7735">
                <a:tc>
                  <a:txBody>
                    <a:bodyPr/>
                    <a:lstStyle/>
                    <a:p>
                      <a:pPr marL="45720" marR="266700">
                        <a:lnSpc>
                          <a:spcPts val="144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Videovigilancia</a:t>
                      </a:r>
                      <a:r>
                        <a:rPr sz="12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Instalación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de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cámaras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 para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controlar: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producción,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horarios,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calidad,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desempeño</a:t>
                      </a:r>
                      <a:r>
                        <a:rPr sz="1200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trabajo…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3505" indent="-62230">
                        <a:lnSpc>
                          <a:spcPts val="1380"/>
                        </a:lnSpc>
                        <a:buSzPct val="91666"/>
                        <a:buFont typeface="Arial MT"/>
                        <a:buChar char="•"/>
                        <a:tabLst>
                          <a:tab pos="103505" algn="l"/>
                        </a:tabLst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empresario</a:t>
                      </a:r>
                      <a:r>
                        <a:rPr sz="1200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necesita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consentimiento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 del</a:t>
                      </a:r>
                      <a:r>
                        <a:rPr sz="12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instalar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cámaras,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contrato</a:t>
                      </a:r>
                      <a:r>
                        <a:rPr sz="12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basta.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92710" marR="770255" indent="-52069">
                        <a:lnSpc>
                          <a:spcPct val="100000"/>
                        </a:lnSpc>
                        <a:spcBef>
                          <a:spcPts val="95"/>
                        </a:spcBef>
                        <a:buSzPct val="91666"/>
                        <a:buFont typeface="Arial MT"/>
                        <a:buChar char="•"/>
                        <a:tabLst>
                          <a:tab pos="92710" algn="l"/>
                          <a:tab pos="102870" algn="l"/>
                        </a:tabLst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	El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debe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ser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informado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está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siendo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grabado.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considera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suficiente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 con la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señalización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existencia</a:t>
                      </a:r>
                      <a:r>
                        <a:rPr sz="1200" spc="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cámaras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vigilancia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finalidad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su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instalación.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03505" indent="-62230">
                        <a:lnSpc>
                          <a:spcPct val="100000"/>
                        </a:lnSpc>
                        <a:buSzPct val="91666"/>
                        <a:buFont typeface="Arial MT"/>
                        <a:buChar char="•"/>
                        <a:tabLst>
                          <a:tab pos="103505" algn="l"/>
                        </a:tabLst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permite</a:t>
                      </a:r>
                      <a:r>
                        <a:rPr sz="12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zonas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excluidas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,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como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vestuarios,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servicios,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comedores,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zonas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descanso,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etc.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03505" indent="-62230">
                        <a:lnSpc>
                          <a:spcPts val="1410"/>
                        </a:lnSpc>
                        <a:buSzPct val="91666"/>
                        <a:buFont typeface="Arial MT"/>
                        <a:buChar char="•"/>
                        <a:tabLst>
                          <a:tab pos="103505" algn="l"/>
                        </a:tabLst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está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autorizada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instalación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un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sistema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audio o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micrófonos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6465">
                <a:tc>
                  <a:txBody>
                    <a:bodyPr/>
                    <a:lstStyle/>
                    <a:p>
                      <a:pPr marL="45720">
                        <a:lnSpc>
                          <a:spcPts val="138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Registros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puede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registrar</a:t>
                      </a:r>
                      <a:r>
                        <a:rPr sz="1200" b="1" spc="39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al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45720" marR="182245">
                        <a:lnSpc>
                          <a:spcPct val="10000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trabajador,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taquillas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o</a:t>
                      </a:r>
                      <a:r>
                        <a:rPr sz="1200" b="1" spc="40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efectos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personales</a:t>
                      </a:r>
                      <a:r>
                        <a:rPr sz="12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(coche,</a:t>
                      </a:r>
                      <a:r>
                        <a:rPr sz="1200" b="1" spc="409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mochilas…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3505" indent="-62230">
                        <a:lnSpc>
                          <a:spcPts val="1370"/>
                        </a:lnSpc>
                        <a:buSzPct val="91666"/>
                        <a:buFont typeface="Arial MT"/>
                        <a:buChar char="•"/>
                        <a:tabLst>
                          <a:tab pos="103505" algn="l"/>
                        </a:tabLst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Cuando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sean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necesarios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proteger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el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patrimonio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empresarial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resto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trabajadores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92710" marR="885190" indent="-52069">
                        <a:lnSpc>
                          <a:spcPct val="100000"/>
                        </a:lnSpc>
                        <a:spcBef>
                          <a:spcPts val="95"/>
                        </a:spcBef>
                        <a:buSzPct val="91666"/>
                        <a:buFont typeface="Arial MT"/>
                        <a:buChar char="•"/>
                        <a:tabLst>
                          <a:tab pos="92710" algn="l"/>
                          <a:tab pos="102870" algn="l"/>
                        </a:tabLst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	Con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máximo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respeto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intimidad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dignidad</a:t>
                      </a:r>
                      <a:r>
                        <a:rPr sz="12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trabajadores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(por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una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persona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mismo</a:t>
                      </a:r>
                      <a:r>
                        <a:rPr sz="1200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sexo,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con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discreción,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un</a:t>
                      </a:r>
                      <a:r>
                        <a:rPr sz="12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sitio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alejado,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etc.).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03505" indent="-62230">
                        <a:lnSpc>
                          <a:spcPct val="100000"/>
                        </a:lnSpc>
                        <a:buSzPct val="91666"/>
                        <a:buFont typeface="Arial MT"/>
                        <a:buChar char="•"/>
                        <a:tabLst>
                          <a:tab pos="103505" algn="l"/>
                        </a:tabLst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Con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presencia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un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representante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legal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trabajadores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 o de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otros</a:t>
                      </a:r>
                      <a:r>
                        <a:rPr sz="1200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compañeros.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103505" indent="-62230">
                        <a:lnSpc>
                          <a:spcPts val="1410"/>
                        </a:lnSpc>
                        <a:buSzPct val="91666"/>
                        <a:buFont typeface="Arial MT"/>
                        <a:buChar char="•"/>
                        <a:tabLst>
                          <a:tab pos="103505" algn="l"/>
                        </a:tabLst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deben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realizar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centro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trabajo</a:t>
                      </a:r>
                      <a:r>
                        <a:rPr sz="1200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horario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laboral.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 marL="45720">
                        <a:lnSpc>
                          <a:spcPts val="137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Uso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del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teléfono.</a:t>
                      </a:r>
                      <a:r>
                        <a:rPr sz="1200" b="1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Secreto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4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las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45720">
                        <a:lnSpc>
                          <a:spcPts val="141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comunicaciones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8425" indent="-62230">
                        <a:lnSpc>
                          <a:spcPts val="1370"/>
                        </a:lnSpc>
                        <a:buSzPct val="91666"/>
                        <a:buFont typeface="Arial MT"/>
                        <a:buChar char="•"/>
                        <a:tabLst>
                          <a:tab pos="98425" algn="l"/>
                        </a:tabLst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Su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control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directo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debe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respetar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este</a:t>
                      </a:r>
                      <a:r>
                        <a:rPr sz="1200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derecho,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por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lo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será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necesario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el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consentimiento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 por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parte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de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88265">
                        <a:lnSpc>
                          <a:spcPts val="141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sujetos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forman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parte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comunicación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(emisor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receptor)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autorización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judicial.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marL="45720" algn="just">
                        <a:lnSpc>
                          <a:spcPts val="138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Herramientas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informáticas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50" dirty="0">
                          <a:latin typeface="Calibri"/>
                          <a:cs typeface="Calibri"/>
                        </a:rPr>
                        <a:t>y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45720" marR="102870" algn="just">
                        <a:lnSpc>
                          <a:spcPct val="10000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correo</a:t>
                      </a:r>
                      <a:r>
                        <a:rPr sz="1200" b="1" spc="-6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electrónico.</a:t>
                      </a:r>
                      <a:r>
                        <a:rPr sz="12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b="1" spc="434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empresa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puede</a:t>
                      </a:r>
                      <a:r>
                        <a:rPr sz="12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controlarlas</a:t>
                      </a:r>
                      <a:r>
                        <a:rPr sz="1200" b="1" spc="40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Si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son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su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propiedad.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8425" indent="-62230">
                        <a:lnSpc>
                          <a:spcPts val="1370"/>
                        </a:lnSpc>
                        <a:buSzPct val="91666"/>
                        <a:buFont typeface="Arial MT"/>
                        <a:buChar char="•"/>
                        <a:tabLst>
                          <a:tab pos="98425" algn="l"/>
                        </a:tabLst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debe conocer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existencia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 de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ese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control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.</a:t>
                      </a:r>
                      <a:r>
                        <a:rPr sz="1200" spc="2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Si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convenio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colectivo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lo especifica,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podrá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88265">
                        <a:lnSpc>
                          <a:spcPct val="100000"/>
                        </a:lnSpc>
                      </a:pPr>
                      <a:r>
                        <a:rPr sz="1200" spc="-10" dirty="0">
                          <a:latin typeface="Calibri"/>
                          <a:cs typeface="Calibri"/>
                        </a:rPr>
                        <a:t>realizar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un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control</a:t>
                      </a:r>
                      <a:r>
                        <a:rPr sz="1200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sin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aviso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previo.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85090" marR="136525" indent="-48895">
                        <a:lnSpc>
                          <a:spcPct val="100000"/>
                        </a:lnSpc>
                        <a:buSzPct val="91666"/>
                        <a:buFont typeface="Arial MT"/>
                        <a:buChar char="•"/>
                        <a:tabLst>
                          <a:tab pos="85090" algn="l"/>
                          <a:tab pos="98425" algn="l"/>
                          <a:tab pos="6402070" algn="l"/>
                        </a:tabLst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	Las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reglas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uso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medios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informáticos</a:t>
                      </a:r>
                      <a:r>
                        <a:rPr sz="1200" b="1" spc="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disposición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trabajadores,</a:t>
                      </a:r>
                      <a:r>
                        <a:rPr sz="1200" spc="7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serán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conocidas y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spc="47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informará</a:t>
                      </a:r>
                      <a:r>
                        <a:rPr sz="1200" b="1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de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prohibiciones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quepan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va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existir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dicho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control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,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así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como las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medidas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	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pueden adoptarse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garantizar</a:t>
                      </a:r>
                      <a:r>
                        <a:rPr sz="12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efectiva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utilización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estos</a:t>
                      </a:r>
                      <a:r>
                        <a:rPr sz="1200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medios.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6465">
                <a:tc>
                  <a:txBody>
                    <a:bodyPr/>
                    <a:lstStyle/>
                    <a:p>
                      <a:pPr marL="45720">
                        <a:lnSpc>
                          <a:spcPts val="137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Enfermedad.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empresa</a:t>
                      </a:r>
                      <a:r>
                        <a:rPr sz="1200" b="1" spc="47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tiene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45720" marR="697865">
                        <a:lnSpc>
                          <a:spcPct val="10000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200" b="1" spc="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verificar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las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enfermedades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 y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bajas.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8425" indent="-62230">
                        <a:lnSpc>
                          <a:spcPts val="1370"/>
                        </a:lnSpc>
                        <a:buSzPct val="91666"/>
                        <a:buFont typeface="Arial MT"/>
                        <a:buChar char="•"/>
                        <a:tabLst>
                          <a:tab pos="98425" algn="l"/>
                        </a:tabLst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datos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médicos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b="1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son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confidenciales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pueden</a:t>
                      </a:r>
                      <a:r>
                        <a:rPr sz="12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comunicar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al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empresario.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85090" marR="254635" indent="-48895">
                        <a:lnSpc>
                          <a:spcPct val="100000"/>
                        </a:lnSpc>
                        <a:spcBef>
                          <a:spcPts val="95"/>
                        </a:spcBef>
                        <a:buSzPct val="91666"/>
                        <a:buFont typeface="Arial MT"/>
                        <a:buChar char="•"/>
                        <a:tabLst>
                          <a:tab pos="85090" algn="l"/>
                          <a:tab pos="98425" algn="l"/>
                          <a:tab pos="6402070" algn="l"/>
                        </a:tabLst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	El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trabajador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debe</a:t>
                      </a:r>
                      <a:r>
                        <a:rPr sz="12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dar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su</a:t>
                      </a:r>
                      <a:r>
                        <a:rPr sz="12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consentimiento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al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reconocimiento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médico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,</a:t>
                      </a:r>
                      <a:r>
                        <a:rPr sz="1200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si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niega puede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conllevar</a:t>
                      </a:r>
                      <a:r>
                        <a:rPr sz="1200" spc="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	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suspensión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derechos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económicos</a:t>
                      </a:r>
                      <a:r>
                        <a:rPr sz="1200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cargo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del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empresario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su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comunicación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Inspección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Médica.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98425" indent="-62230">
                        <a:lnSpc>
                          <a:spcPct val="100000"/>
                        </a:lnSpc>
                        <a:buSzPct val="91666"/>
                        <a:buFont typeface="Arial MT"/>
                        <a:buChar char="•"/>
                        <a:tabLst>
                          <a:tab pos="98425" algn="l"/>
                        </a:tabLst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El uso de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detectives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redes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sociales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comprobar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situaciones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incapacidad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temporal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es</a:t>
                      </a:r>
                      <a:r>
                        <a:rPr sz="1200" b="1" spc="48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legal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85090">
                        <a:lnSpc>
                          <a:spcPts val="1410"/>
                        </a:lnSpc>
                      </a:pPr>
                      <a:r>
                        <a:rPr sz="1200" spc="-10" dirty="0">
                          <a:latin typeface="Calibri"/>
                          <a:cs typeface="Calibri"/>
                        </a:rPr>
                        <a:t>siempre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rebase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intimidad.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191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dirty="0">
                <a:latin typeface="Calibri"/>
                <a:cs typeface="Calibri"/>
              </a:rPr>
              <a:t>3.</a:t>
            </a:r>
            <a:r>
              <a:rPr b="0" spc="-5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Derechos</a:t>
            </a:r>
            <a:r>
              <a:rPr b="0" spc="-3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y</a:t>
            </a:r>
            <a:r>
              <a:rPr b="0" spc="-6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deberes</a:t>
            </a:r>
            <a:r>
              <a:rPr b="0" spc="-4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de</a:t>
            </a:r>
            <a:r>
              <a:rPr b="0" spc="-45" dirty="0">
                <a:latin typeface="Calibri"/>
                <a:cs typeface="Calibri"/>
              </a:rPr>
              <a:t> </a:t>
            </a:r>
            <a:r>
              <a:rPr b="0" spc="-20" dirty="0">
                <a:latin typeface="Calibri"/>
                <a:cs typeface="Calibri"/>
              </a:rPr>
              <a:t>trabajadores</a:t>
            </a:r>
            <a:r>
              <a:rPr b="0" spc="-3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y</a:t>
            </a:r>
            <a:r>
              <a:rPr b="0" spc="-50" dirty="0">
                <a:latin typeface="Calibri"/>
                <a:cs typeface="Calibri"/>
              </a:rPr>
              <a:t> </a:t>
            </a:r>
            <a:r>
              <a:rPr b="0" spc="-10" dirty="0">
                <a:latin typeface="Calibri"/>
                <a:cs typeface="Calibri"/>
              </a:rPr>
              <a:t>empresarios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02992" y="1799844"/>
            <a:ext cx="7390130" cy="4191000"/>
            <a:chOff x="2602992" y="1799844"/>
            <a:chExt cx="7390130" cy="4191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698992" y="2628900"/>
              <a:ext cx="504443" cy="568451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602992" y="1799844"/>
              <a:ext cx="7389875" cy="419100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10595" y="849849"/>
            <a:ext cx="8916035" cy="6667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dirty="0">
                <a:latin typeface="Calibri"/>
                <a:cs typeface="Calibri"/>
              </a:rPr>
              <a:t>3.3.</a:t>
            </a:r>
            <a:r>
              <a:rPr sz="1400" b="1" spc="10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Deberes</a:t>
            </a:r>
            <a:r>
              <a:rPr sz="1400" b="1" spc="-7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del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empresario</a:t>
            </a:r>
            <a:endParaRPr sz="1400" dirty="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</a:pPr>
            <a:r>
              <a:rPr sz="1400" spc="-10" dirty="0">
                <a:latin typeface="Calibri"/>
                <a:cs typeface="Calibri"/>
              </a:rPr>
              <a:t>Hasta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aquí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hemos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visto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cuales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eran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los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derechos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que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disponen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los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empresarios,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igual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manera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tiene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deberes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que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debe </a:t>
            </a:r>
            <a:r>
              <a:rPr sz="1400" dirty="0">
                <a:latin typeface="Calibri"/>
                <a:cs typeface="Calibri"/>
              </a:rPr>
              <a:t>cumplir</a:t>
            </a:r>
            <a:r>
              <a:rPr sz="1400" spc="28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y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en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caso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no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hacerlo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el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trabajador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podrá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denunciar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ante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la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administración</a:t>
            </a:r>
            <a:r>
              <a:rPr sz="1400" spc="1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competente.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03347" y="5139958"/>
            <a:ext cx="20967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Calibri"/>
                <a:cs typeface="Calibri"/>
              </a:rPr>
              <a:t>RECUERDA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poder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del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empresario</a:t>
            </a:r>
            <a:endParaRPr sz="1200" dirty="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3891" y="2575042"/>
            <a:ext cx="222313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Calibri"/>
                <a:cs typeface="Calibri"/>
              </a:rPr>
              <a:t>RECUERDA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deberes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del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empresario</a:t>
            </a:r>
            <a:endParaRPr sz="120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191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dirty="0">
                <a:latin typeface="Calibri"/>
                <a:cs typeface="Calibri"/>
              </a:rPr>
              <a:t>3.</a:t>
            </a:r>
            <a:r>
              <a:rPr b="0" spc="-5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Derechos</a:t>
            </a:r>
            <a:r>
              <a:rPr b="0" spc="-3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y</a:t>
            </a:r>
            <a:r>
              <a:rPr b="0" spc="-6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deberes</a:t>
            </a:r>
            <a:r>
              <a:rPr b="0" spc="-4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de</a:t>
            </a:r>
            <a:r>
              <a:rPr b="0" spc="-45" dirty="0">
                <a:latin typeface="Calibri"/>
                <a:cs typeface="Calibri"/>
              </a:rPr>
              <a:t> </a:t>
            </a:r>
            <a:r>
              <a:rPr b="0" spc="-20" dirty="0">
                <a:latin typeface="Calibri"/>
                <a:cs typeface="Calibri"/>
              </a:rPr>
              <a:t>trabajadores</a:t>
            </a:r>
            <a:r>
              <a:rPr b="0" spc="-3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y</a:t>
            </a:r>
            <a:r>
              <a:rPr b="0" spc="-50" dirty="0">
                <a:latin typeface="Calibri"/>
                <a:cs typeface="Calibri"/>
              </a:rPr>
              <a:t> </a:t>
            </a:r>
            <a:r>
              <a:rPr b="0" spc="-10" dirty="0">
                <a:latin typeface="Calibri"/>
                <a:cs typeface="Calibri"/>
              </a:rPr>
              <a:t>empresarios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58190" y="950438"/>
            <a:ext cx="9702800" cy="4422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765" marR="137795" algn="just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Calibri"/>
                <a:cs typeface="Calibri"/>
              </a:rPr>
              <a:t>Los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principales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organismos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públicos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que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intervienen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en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la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aplicación de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la</a:t>
            </a:r>
            <a:r>
              <a:rPr sz="1200" b="1" spc="-10" dirty="0">
                <a:latin typeface="Calibri"/>
                <a:cs typeface="Calibri"/>
              </a:rPr>
              <a:t> normativa</a:t>
            </a:r>
            <a:r>
              <a:rPr sz="1200" b="1" spc="-4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laboral,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así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como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en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la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resolución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los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conflictos</a:t>
            </a:r>
            <a:r>
              <a:rPr sz="1200" b="1" spc="33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derivados,</a:t>
            </a:r>
            <a:r>
              <a:rPr sz="1200" b="1" spc="5" dirty="0">
                <a:latin typeface="Calibri"/>
                <a:cs typeface="Calibri"/>
              </a:rPr>
              <a:t> </a:t>
            </a:r>
            <a:r>
              <a:rPr sz="1200" b="1" spc="-25" dirty="0">
                <a:latin typeface="Calibri"/>
                <a:cs typeface="Calibri"/>
              </a:rPr>
              <a:t>son </a:t>
            </a:r>
            <a:r>
              <a:rPr sz="1200" b="1" dirty="0">
                <a:latin typeface="Calibri"/>
                <a:cs typeface="Calibri"/>
              </a:rPr>
              <a:t>la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Inspección</a:t>
            </a:r>
            <a:r>
              <a:rPr sz="1200" b="1" spc="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spc="-25" dirty="0">
                <a:latin typeface="Calibri"/>
                <a:cs typeface="Calibri"/>
              </a:rPr>
              <a:t>Trabajo</a:t>
            </a:r>
            <a:r>
              <a:rPr sz="1200" b="1" dirty="0">
                <a:latin typeface="Calibri"/>
                <a:cs typeface="Calibri"/>
              </a:rPr>
              <a:t> y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los </a:t>
            </a:r>
            <a:r>
              <a:rPr sz="1200" b="1" spc="-10" dirty="0">
                <a:latin typeface="Calibri"/>
                <a:cs typeface="Calibri"/>
              </a:rPr>
              <a:t>tribunales</a:t>
            </a:r>
            <a:r>
              <a:rPr sz="1200" b="1" spc="1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laborales.</a:t>
            </a:r>
            <a:endParaRPr sz="1200" dirty="0">
              <a:latin typeface="Calibri"/>
              <a:cs typeface="Calibri"/>
            </a:endParaRPr>
          </a:p>
          <a:p>
            <a:pPr marL="24765" marR="5080" algn="just">
              <a:lnSpc>
                <a:spcPct val="100000"/>
              </a:lnSpc>
              <a:spcBef>
                <a:spcPts val="490"/>
              </a:spcBef>
            </a:pPr>
            <a:r>
              <a:rPr sz="1200" b="1" dirty="0">
                <a:latin typeface="Calibri"/>
                <a:cs typeface="Calibri"/>
              </a:rPr>
              <a:t>1.La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Inspección de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spc="-20" dirty="0">
                <a:latin typeface="Calibri"/>
                <a:cs typeface="Calibri"/>
              </a:rPr>
              <a:t>Trabajo</a:t>
            </a:r>
            <a:r>
              <a:rPr sz="1200" spc="-20" dirty="0">
                <a:latin typeface="Calibri"/>
                <a:cs typeface="Calibri"/>
              </a:rPr>
              <a:t>. </a:t>
            </a:r>
            <a:r>
              <a:rPr sz="1200" dirty="0">
                <a:latin typeface="Calibri"/>
                <a:cs typeface="Calibri"/>
              </a:rPr>
              <a:t>Se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encarga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 </a:t>
            </a:r>
            <a:r>
              <a:rPr sz="1200" b="1" dirty="0">
                <a:latin typeface="Calibri"/>
                <a:cs typeface="Calibri"/>
              </a:rPr>
              <a:t>vigilar y</a:t>
            </a:r>
            <a:r>
              <a:rPr sz="1200" b="1" spc="-10" dirty="0">
                <a:latin typeface="Calibri"/>
                <a:cs typeface="Calibri"/>
              </a:rPr>
              <a:t> controlar </a:t>
            </a:r>
            <a:r>
              <a:rPr sz="1200" b="1" dirty="0">
                <a:latin typeface="Calibri"/>
                <a:cs typeface="Calibri"/>
              </a:rPr>
              <a:t>que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la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empresa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cumple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con sus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obligaciones</a:t>
            </a:r>
            <a:r>
              <a:rPr sz="1200" spc="-10" dirty="0">
                <a:latin typeface="Calibri"/>
                <a:cs typeface="Calibri"/>
              </a:rPr>
              <a:t>.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Los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inspectores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pueden entrar</a:t>
            </a:r>
            <a:r>
              <a:rPr sz="1200" spc="3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libremente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en</a:t>
            </a:r>
            <a:r>
              <a:rPr sz="1200" spc="10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los </a:t>
            </a:r>
            <a:r>
              <a:rPr sz="1200" dirty="0">
                <a:latin typeface="Calibri"/>
                <a:cs typeface="Calibri"/>
              </a:rPr>
              <a:t>centros</a:t>
            </a:r>
            <a:r>
              <a:rPr sz="1200" spc="10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10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trabajo,</a:t>
            </a:r>
            <a:r>
              <a:rPr sz="1200" spc="110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investigar,</a:t>
            </a:r>
            <a:r>
              <a:rPr sz="1200" spc="1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revisar</a:t>
            </a:r>
            <a:r>
              <a:rPr sz="1200" spc="1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los</a:t>
            </a:r>
            <a:r>
              <a:rPr sz="1200" spc="1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libros</a:t>
            </a:r>
            <a:r>
              <a:rPr sz="1200" spc="10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y</a:t>
            </a:r>
            <a:r>
              <a:rPr sz="1200" spc="1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</a:t>
            </a:r>
            <a:r>
              <a:rPr sz="1200" spc="1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documentación</a:t>
            </a:r>
            <a:r>
              <a:rPr sz="1200" spc="9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relativa</a:t>
            </a:r>
            <a:r>
              <a:rPr sz="1200" spc="1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1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</a:t>
            </a:r>
            <a:r>
              <a:rPr sz="1200" spc="1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Seguridad</a:t>
            </a:r>
            <a:r>
              <a:rPr sz="1200" spc="114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Social,</a:t>
            </a:r>
            <a:r>
              <a:rPr sz="1200" spc="1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suspender</a:t>
            </a:r>
            <a:r>
              <a:rPr sz="1200" spc="1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los</a:t>
            </a:r>
            <a:r>
              <a:rPr sz="1200" spc="1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trabajos</a:t>
            </a:r>
            <a:r>
              <a:rPr sz="1200" spc="29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que</a:t>
            </a:r>
            <a:r>
              <a:rPr sz="1200" spc="1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se</a:t>
            </a:r>
            <a:r>
              <a:rPr sz="1200" spc="114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realicen</a:t>
            </a:r>
            <a:r>
              <a:rPr sz="1200" spc="114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sin</a:t>
            </a:r>
            <a:r>
              <a:rPr sz="1200" spc="1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cumplir</a:t>
            </a:r>
            <a:r>
              <a:rPr sz="1200" spc="110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las </a:t>
            </a:r>
            <a:r>
              <a:rPr sz="1200" dirty="0">
                <a:latin typeface="Calibri"/>
                <a:cs typeface="Calibri"/>
              </a:rPr>
              <a:t>normas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seguridad</a:t>
            </a:r>
            <a:r>
              <a:rPr sz="1200" spc="1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higiene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y,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si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procede,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levantar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actas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infracción</a:t>
            </a:r>
            <a:r>
              <a:rPr sz="1200" spc="1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por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los</a:t>
            </a:r>
            <a:r>
              <a:rPr sz="1200" spc="1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incumplimientos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los</a:t>
            </a:r>
            <a:r>
              <a:rPr sz="1200" spc="28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empresarios,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que</a:t>
            </a:r>
            <a:r>
              <a:rPr sz="1200" spc="1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deberán</a:t>
            </a:r>
            <a:r>
              <a:rPr sz="1200" spc="1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abonar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sanción </a:t>
            </a:r>
            <a:r>
              <a:rPr sz="1200" dirty="0">
                <a:latin typeface="Calibri"/>
                <a:cs typeface="Calibri"/>
              </a:rPr>
              <a:t>económica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que corresponda.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b="1" spc="-20" dirty="0">
                <a:latin typeface="Calibri"/>
                <a:cs typeface="Calibri"/>
              </a:rPr>
              <a:t>Toda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persona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que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tenga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conocimiento</a:t>
            </a:r>
            <a:r>
              <a:rPr sz="1200" b="1" spc="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hechos</a:t>
            </a:r>
            <a:r>
              <a:rPr sz="1200" b="1" spc="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que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pudieran</a:t>
            </a:r>
            <a:r>
              <a:rPr sz="1200" b="1" spc="28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constituir</a:t>
            </a:r>
            <a:r>
              <a:rPr sz="1200" b="1" spc="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una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infracción en materias de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competencia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5" dirty="0">
                <a:latin typeface="Calibri"/>
                <a:cs typeface="Calibri"/>
              </a:rPr>
              <a:t> </a:t>
            </a:r>
            <a:r>
              <a:rPr sz="1200" b="1" spc="-25" dirty="0">
                <a:latin typeface="Calibri"/>
                <a:cs typeface="Calibri"/>
              </a:rPr>
              <a:t>la </a:t>
            </a:r>
            <a:r>
              <a:rPr sz="1200" b="1" dirty="0">
                <a:latin typeface="Calibri"/>
                <a:cs typeface="Calibri"/>
              </a:rPr>
              <a:t>Inspección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Trabajo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(laboral,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seguridad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y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salud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laboral,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Seguridad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Social,</a:t>
            </a:r>
            <a:r>
              <a:rPr sz="1200" b="1" spc="28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empleo,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etc.)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puede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reclamar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su</a:t>
            </a:r>
            <a:r>
              <a:rPr sz="1200" b="1" spc="-10" dirty="0">
                <a:latin typeface="Calibri"/>
                <a:cs typeface="Calibri"/>
              </a:rPr>
              <a:t> intervención.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Existe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el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buzón</a:t>
            </a:r>
            <a:r>
              <a:rPr sz="1200" spc="6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contra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el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fraude </a:t>
            </a:r>
            <a:r>
              <a:rPr sz="1200" dirty="0">
                <a:latin typeface="Calibri"/>
                <a:cs typeface="Calibri"/>
              </a:rPr>
              <a:t>laboral:</a:t>
            </a:r>
            <a:r>
              <a:rPr sz="1200" spc="130" dirty="0">
                <a:latin typeface="Calibri"/>
                <a:cs typeface="Calibri"/>
              </a:rPr>
              <a:t> </a:t>
            </a:r>
            <a:r>
              <a:rPr sz="1200" b="1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Comunicar</a:t>
            </a:r>
            <a:r>
              <a:rPr sz="1200" b="1" u="sng" spc="-2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 </a:t>
            </a:r>
            <a:r>
              <a:rPr sz="1200" b="1" u="sng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fraude</a:t>
            </a:r>
            <a:r>
              <a:rPr sz="1200" b="1" u="sng" spc="-4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 </a:t>
            </a:r>
            <a:r>
              <a:rPr sz="1200" b="1" u="sng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laboral</a:t>
            </a:r>
            <a:r>
              <a:rPr sz="1200" b="1" spc="-15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forma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anónima.</a:t>
            </a:r>
            <a:endParaRPr sz="12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685"/>
              </a:spcBef>
            </a:pPr>
            <a:endParaRPr sz="1200" dirty="0">
              <a:latin typeface="Calibri"/>
              <a:cs typeface="Calibri"/>
            </a:endParaRPr>
          </a:p>
          <a:p>
            <a:pPr marL="12700" algn="just">
              <a:lnSpc>
                <a:spcPct val="100000"/>
              </a:lnSpc>
            </a:pPr>
            <a:r>
              <a:rPr sz="1200" b="1" dirty="0">
                <a:latin typeface="Calibri"/>
                <a:cs typeface="Calibri"/>
              </a:rPr>
              <a:t>1.Los</a:t>
            </a:r>
            <a:r>
              <a:rPr sz="1200" b="1" spc="-4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tribunales</a:t>
            </a:r>
            <a:r>
              <a:rPr sz="1200" b="1" spc="-5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laborales</a:t>
            </a:r>
            <a:endParaRPr sz="1200" dirty="0">
              <a:latin typeface="Calibri"/>
              <a:cs typeface="Calibri"/>
            </a:endParaRPr>
          </a:p>
          <a:p>
            <a:pPr marL="12700" marR="1563370" algn="just">
              <a:lnSpc>
                <a:spcPct val="100000"/>
              </a:lnSpc>
            </a:pPr>
            <a:r>
              <a:rPr sz="1200" dirty="0">
                <a:latin typeface="Calibri"/>
                <a:cs typeface="Calibri"/>
              </a:rPr>
              <a:t>Para</a:t>
            </a:r>
            <a:r>
              <a:rPr sz="1200" spc="19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resolver</a:t>
            </a:r>
            <a:r>
              <a:rPr sz="1200" spc="2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los</a:t>
            </a:r>
            <a:r>
              <a:rPr sz="1200" spc="2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conflictos</a:t>
            </a:r>
            <a:r>
              <a:rPr sz="1200" spc="204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laborales</a:t>
            </a:r>
            <a:r>
              <a:rPr sz="1200" spc="2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y</a:t>
            </a:r>
            <a:r>
              <a:rPr sz="1200" spc="19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2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Seguridad</a:t>
            </a:r>
            <a:r>
              <a:rPr sz="1200" spc="2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Social</a:t>
            </a:r>
            <a:r>
              <a:rPr sz="1200" spc="2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podemos</a:t>
            </a:r>
            <a:r>
              <a:rPr sz="1200" spc="3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acudir</a:t>
            </a:r>
            <a:r>
              <a:rPr sz="1200" spc="2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2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los</a:t>
            </a:r>
            <a:r>
              <a:rPr sz="1200" spc="2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tribunales</a:t>
            </a:r>
            <a:r>
              <a:rPr sz="1200" spc="2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con</a:t>
            </a:r>
            <a:r>
              <a:rPr sz="1200" spc="2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jurisdicción</a:t>
            </a:r>
            <a:r>
              <a:rPr sz="1200" spc="2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específica</a:t>
            </a:r>
            <a:r>
              <a:rPr sz="1200" spc="204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en</a:t>
            </a:r>
            <a:r>
              <a:rPr sz="1200" spc="204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el </a:t>
            </a:r>
            <a:r>
              <a:rPr sz="1200" dirty="0">
                <a:latin typeface="Calibri"/>
                <a:cs typeface="Calibri"/>
              </a:rPr>
              <a:t>ámbito</a:t>
            </a:r>
            <a:r>
              <a:rPr sz="1200" spc="40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sociolaboral.</a:t>
            </a:r>
            <a:r>
              <a:rPr sz="1200" spc="4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Previamente</a:t>
            </a:r>
            <a:r>
              <a:rPr sz="1200" spc="39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se</a:t>
            </a:r>
            <a:r>
              <a:rPr sz="1200" spc="39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intenta</a:t>
            </a:r>
            <a:r>
              <a:rPr sz="1200" spc="4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llegar</a:t>
            </a:r>
            <a:r>
              <a:rPr sz="1200" spc="38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38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una</a:t>
            </a:r>
            <a:r>
              <a:rPr sz="1200" spc="39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conciliación</a:t>
            </a:r>
            <a:r>
              <a:rPr sz="1200" spc="39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ante</a:t>
            </a:r>
            <a:r>
              <a:rPr sz="1200" spc="39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el</a:t>
            </a:r>
            <a:r>
              <a:rPr sz="1200" spc="39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SMAC</a:t>
            </a:r>
            <a:r>
              <a:rPr sz="1200" spc="38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(Servicio</a:t>
            </a:r>
            <a:r>
              <a:rPr sz="1200" spc="39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4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Mediación,</a:t>
            </a:r>
            <a:r>
              <a:rPr sz="1200" spc="39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Arbitraje</a:t>
            </a:r>
            <a:r>
              <a:rPr sz="1200" spc="375" dirty="0">
                <a:latin typeface="Calibri"/>
                <a:cs typeface="Calibri"/>
              </a:rPr>
              <a:t> </a:t>
            </a:r>
            <a:r>
              <a:rPr sz="1200" spc="-50" dirty="0">
                <a:latin typeface="Calibri"/>
                <a:cs typeface="Calibri"/>
              </a:rPr>
              <a:t>y </a:t>
            </a:r>
            <a:r>
              <a:rPr sz="1200" dirty="0">
                <a:latin typeface="Calibri"/>
                <a:cs typeface="Calibri"/>
              </a:rPr>
              <a:t>Conciliación),</a:t>
            </a:r>
            <a:r>
              <a:rPr sz="1200" spc="1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1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veces</a:t>
            </a:r>
            <a:r>
              <a:rPr sz="1200" spc="1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es</a:t>
            </a:r>
            <a:r>
              <a:rPr sz="1200" spc="3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obligatorio</a:t>
            </a:r>
            <a:r>
              <a:rPr sz="1200" spc="1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intentarlo.</a:t>
            </a:r>
            <a:r>
              <a:rPr sz="1200" spc="1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Y</a:t>
            </a:r>
            <a:r>
              <a:rPr sz="1200" spc="1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si</a:t>
            </a:r>
            <a:r>
              <a:rPr sz="1200" spc="1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no</a:t>
            </a:r>
            <a:r>
              <a:rPr sz="1200" spc="1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se</a:t>
            </a:r>
            <a:r>
              <a:rPr sz="1200" spc="1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llega</a:t>
            </a:r>
            <a:r>
              <a:rPr sz="1200" spc="1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1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un</a:t>
            </a:r>
            <a:r>
              <a:rPr sz="1200" spc="1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acuerdo</a:t>
            </a:r>
            <a:r>
              <a:rPr sz="1200" spc="1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ahí</a:t>
            </a:r>
            <a:r>
              <a:rPr sz="1200" spc="1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ya</a:t>
            </a:r>
            <a:r>
              <a:rPr sz="1200" spc="1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se</a:t>
            </a:r>
            <a:r>
              <a:rPr sz="1200" spc="1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produce</a:t>
            </a:r>
            <a:r>
              <a:rPr sz="1200" spc="30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</a:t>
            </a:r>
            <a:r>
              <a:rPr sz="1200" spc="1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demanda</a:t>
            </a:r>
            <a:r>
              <a:rPr sz="1200" spc="1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en</a:t>
            </a:r>
            <a:r>
              <a:rPr sz="1200" spc="1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los</a:t>
            </a:r>
            <a:r>
              <a:rPr sz="1200" spc="15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tribunales </a:t>
            </a:r>
            <a:r>
              <a:rPr sz="1200" dirty="0">
                <a:latin typeface="Calibri"/>
                <a:cs typeface="Calibri"/>
              </a:rPr>
              <a:t>laborales.</a:t>
            </a:r>
            <a:r>
              <a:rPr sz="1200" spc="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Aquí</a:t>
            </a:r>
            <a:r>
              <a:rPr sz="1200" spc="7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un</a:t>
            </a:r>
            <a:r>
              <a:rPr sz="1200" spc="7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esquema</a:t>
            </a:r>
            <a:r>
              <a:rPr sz="1200" spc="7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8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las</a:t>
            </a:r>
            <a:r>
              <a:rPr sz="1200" spc="28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opciones,</a:t>
            </a:r>
            <a:r>
              <a:rPr sz="1200" spc="7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mayor</a:t>
            </a:r>
            <a:r>
              <a:rPr sz="1200" spc="7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7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menor</a:t>
            </a:r>
            <a:r>
              <a:rPr sz="1200" spc="6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poder.</a:t>
            </a:r>
            <a:r>
              <a:rPr sz="1200" spc="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8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forma</a:t>
            </a:r>
            <a:r>
              <a:rPr sz="1200" spc="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habitual,</a:t>
            </a:r>
            <a:r>
              <a:rPr sz="1200" spc="7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acudiremos</a:t>
            </a:r>
            <a:r>
              <a:rPr sz="1200" spc="7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al</a:t>
            </a:r>
            <a:r>
              <a:rPr sz="1200" spc="28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Juzgado</a:t>
            </a:r>
            <a:r>
              <a:rPr sz="1200" spc="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8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</a:t>
            </a:r>
            <a:r>
              <a:rPr sz="1200" spc="8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Social</a:t>
            </a:r>
            <a:r>
              <a:rPr sz="1200" spc="75" dirty="0">
                <a:latin typeface="Calibri"/>
                <a:cs typeface="Calibri"/>
              </a:rPr>
              <a:t> </a:t>
            </a:r>
            <a:r>
              <a:rPr sz="1200" spc="-50" dirty="0">
                <a:latin typeface="Calibri"/>
                <a:cs typeface="Calibri"/>
              </a:rPr>
              <a:t>y </a:t>
            </a:r>
            <a:r>
              <a:rPr sz="1200" dirty="0">
                <a:latin typeface="Calibri"/>
                <a:cs typeface="Calibri"/>
              </a:rPr>
              <a:t>sólo</a:t>
            </a:r>
            <a:r>
              <a:rPr sz="1200" spc="8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si</a:t>
            </a:r>
            <a:r>
              <a:rPr sz="1200" spc="8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no</a:t>
            </a:r>
            <a:r>
              <a:rPr sz="1200" spc="8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estamos</a:t>
            </a:r>
            <a:r>
              <a:rPr sz="1200" spc="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8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acuerdo</a:t>
            </a:r>
            <a:r>
              <a:rPr sz="1200" spc="8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con</a:t>
            </a:r>
            <a:r>
              <a:rPr sz="1200" spc="7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</a:t>
            </a:r>
            <a:r>
              <a:rPr sz="1200" spc="8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sentencia</a:t>
            </a:r>
            <a:r>
              <a:rPr sz="1200" spc="27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iremos</a:t>
            </a:r>
            <a:r>
              <a:rPr sz="1200" spc="1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ascendiendo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en</a:t>
            </a:r>
            <a:r>
              <a:rPr sz="1200" spc="1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</a:t>
            </a:r>
            <a:r>
              <a:rPr sz="1200" spc="1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reclamación.</a:t>
            </a:r>
            <a:r>
              <a:rPr sz="1200" spc="1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Al</a:t>
            </a:r>
            <a:r>
              <a:rPr sz="1200" spc="1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Constitucional</a:t>
            </a:r>
            <a:r>
              <a:rPr sz="1200" spc="114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sólo</a:t>
            </a:r>
            <a:r>
              <a:rPr sz="1200" spc="2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acudiremos</a:t>
            </a:r>
            <a:r>
              <a:rPr sz="1200" spc="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si</a:t>
            </a:r>
            <a:r>
              <a:rPr sz="1200" spc="55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se </a:t>
            </a:r>
            <a:r>
              <a:rPr sz="1200" spc="-10" dirty="0">
                <a:latin typeface="Calibri"/>
                <a:cs typeface="Calibri"/>
              </a:rPr>
              <a:t>vulnera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un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derecho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Constitucional.</a:t>
            </a:r>
            <a:endParaRPr sz="12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75"/>
              </a:spcBef>
            </a:pPr>
            <a:endParaRPr sz="12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solidFill>
                  <a:srgbClr val="414141"/>
                </a:solidFill>
                <a:latin typeface="Calibri"/>
                <a:cs typeface="Calibri"/>
              </a:rPr>
              <a:t>3.Otros</a:t>
            </a:r>
            <a:r>
              <a:rPr sz="1200" b="1" spc="-6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200" b="1" spc="-10" dirty="0">
                <a:solidFill>
                  <a:srgbClr val="414141"/>
                </a:solidFill>
                <a:latin typeface="Calibri"/>
                <a:cs typeface="Calibri"/>
              </a:rPr>
              <a:t>organismos</a:t>
            </a:r>
            <a:r>
              <a:rPr sz="1200" b="1" spc="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200" b="1" dirty="0">
                <a:solidFill>
                  <a:srgbClr val="414141"/>
                </a:solidFill>
                <a:latin typeface="Calibri"/>
                <a:cs typeface="Calibri"/>
              </a:rPr>
              <a:t>a</a:t>
            </a:r>
            <a:r>
              <a:rPr sz="1200" b="1" spc="-3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200" b="1" spc="-10" dirty="0">
                <a:solidFill>
                  <a:srgbClr val="414141"/>
                </a:solidFill>
                <a:latin typeface="Calibri"/>
                <a:cs typeface="Calibri"/>
              </a:rPr>
              <a:t>considerar</a:t>
            </a:r>
            <a:endParaRPr sz="1200" dirty="0">
              <a:latin typeface="Calibri"/>
              <a:cs typeface="Calibri"/>
            </a:endParaRPr>
          </a:p>
          <a:p>
            <a:pPr marL="12700" marR="235585">
              <a:lnSpc>
                <a:spcPct val="100000"/>
              </a:lnSpc>
            </a:pPr>
            <a:r>
              <a:rPr sz="1200" dirty="0">
                <a:latin typeface="Calibri"/>
                <a:cs typeface="Calibri"/>
              </a:rPr>
              <a:t>El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Ministerio</a:t>
            </a:r>
            <a:r>
              <a:rPr sz="1200" b="1" spc="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spc="-25" dirty="0">
                <a:latin typeface="Calibri"/>
                <a:cs typeface="Calibri"/>
              </a:rPr>
              <a:t>Trabajo,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Migraciones</a:t>
            </a:r>
            <a:r>
              <a:rPr sz="1200" b="1" spc="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y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Seguridad</a:t>
            </a:r>
            <a:r>
              <a:rPr sz="1200" b="1" spc="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Social.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nivel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autonómico</a:t>
            </a:r>
            <a:r>
              <a:rPr sz="1200" spc="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las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Consellerías</a:t>
            </a:r>
            <a:r>
              <a:rPr sz="1200" b="1" spc="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/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Consejerías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4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Empleo.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Inspección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27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Trabajo.</a:t>
            </a:r>
            <a:r>
              <a:rPr sz="1200" b="1" spc="5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Servicio </a:t>
            </a:r>
            <a:r>
              <a:rPr sz="1200" b="1" dirty="0">
                <a:latin typeface="Calibri"/>
                <a:cs typeface="Calibri"/>
              </a:rPr>
              <a:t>Público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Empleo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spc="-20" dirty="0">
                <a:latin typeface="Calibri"/>
                <a:cs typeface="Calibri"/>
              </a:rPr>
              <a:t>Estatal</a:t>
            </a:r>
            <a:r>
              <a:rPr sz="1200" b="1" spc="-4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(SEPE),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Labora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(autonómico</a:t>
            </a:r>
            <a:r>
              <a:rPr sz="1200" b="1" dirty="0">
                <a:latin typeface="Calibri"/>
                <a:cs typeface="Calibri"/>
              </a:rPr>
              <a:t> Comunidad</a:t>
            </a:r>
            <a:r>
              <a:rPr sz="1200" b="1" spc="-20" dirty="0">
                <a:latin typeface="Calibri"/>
                <a:cs typeface="Calibri"/>
              </a:rPr>
              <a:t> Valenciana),</a:t>
            </a:r>
            <a:r>
              <a:rPr sz="1200" b="1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el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Instituto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Nacional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la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Seguridad</a:t>
            </a:r>
            <a:r>
              <a:rPr sz="1200" b="1" spc="3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Social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(INSS),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encargado</a:t>
            </a:r>
            <a:r>
              <a:rPr sz="1200" b="1" spc="15" dirty="0">
                <a:latin typeface="Calibri"/>
                <a:cs typeface="Calibri"/>
              </a:rPr>
              <a:t> </a:t>
            </a:r>
            <a:r>
              <a:rPr sz="1200" b="1" spc="-25" dirty="0">
                <a:latin typeface="Calibri"/>
                <a:cs typeface="Calibri"/>
              </a:rPr>
              <a:t>de </a:t>
            </a:r>
            <a:r>
              <a:rPr sz="1200" b="1" spc="-10" dirty="0">
                <a:latin typeface="Calibri"/>
                <a:cs typeface="Calibri"/>
              </a:rPr>
              <a:t>gestionar</a:t>
            </a:r>
            <a:r>
              <a:rPr sz="1200" b="1" dirty="0">
                <a:latin typeface="Calibri"/>
                <a:cs typeface="Calibri"/>
              </a:rPr>
              <a:t> las</a:t>
            </a:r>
            <a:r>
              <a:rPr sz="1200" b="1" spc="-4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prestaciones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Seguridad</a:t>
            </a:r>
            <a:r>
              <a:rPr sz="1200" spc="-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Social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(incapacidad,</a:t>
            </a:r>
            <a:r>
              <a:rPr sz="12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jubilación,</a:t>
            </a:r>
            <a:r>
              <a:rPr sz="1200" b="1" u="sng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viudedad,</a:t>
            </a:r>
            <a:r>
              <a:rPr sz="1200" b="1" u="sng" spc="-3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etc</a:t>
            </a:r>
            <a:r>
              <a:rPr sz="1200" b="1" dirty="0">
                <a:latin typeface="Calibri"/>
                <a:cs typeface="Calibri"/>
              </a:rPr>
              <a:t>.).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El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Instituto</a:t>
            </a:r>
            <a:r>
              <a:rPr sz="1200" b="1" spc="29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Nacional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Seguridad,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Salud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y</a:t>
            </a:r>
            <a:r>
              <a:rPr sz="1200" b="1" spc="-5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Bienestar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en</a:t>
            </a:r>
            <a:r>
              <a:rPr sz="1200" b="1" spc="-40" dirty="0">
                <a:latin typeface="Calibri"/>
                <a:cs typeface="Calibri"/>
              </a:rPr>
              <a:t> </a:t>
            </a:r>
            <a:r>
              <a:rPr sz="1200" b="1" spc="-25" dirty="0">
                <a:latin typeface="Calibri"/>
                <a:cs typeface="Calibri"/>
              </a:rPr>
              <a:t>el Trabajo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(antes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INSHT)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cuya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misión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principal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es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el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análisis,</a:t>
            </a:r>
            <a:r>
              <a:rPr sz="1200" u="sng" spc="-3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estudio,</a:t>
            </a:r>
            <a:r>
              <a:rPr sz="1200" u="sng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promoción</a:t>
            </a:r>
            <a:r>
              <a:rPr sz="1200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y</a:t>
            </a:r>
            <a:r>
              <a:rPr sz="1200" u="sng" spc="-3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mejora</a:t>
            </a:r>
            <a:r>
              <a:rPr sz="1200" u="sng" spc="-3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de</a:t>
            </a:r>
            <a:r>
              <a:rPr sz="1200" spc="290" dirty="0"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las</a:t>
            </a:r>
            <a:r>
              <a:rPr sz="1200" u="sng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condiciones</a:t>
            </a:r>
            <a:r>
              <a:rPr sz="1200" u="sng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de</a:t>
            </a:r>
            <a:r>
              <a:rPr sz="1200" u="sng" spc="-1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seguridad</a:t>
            </a:r>
            <a:r>
              <a:rPr sz="1200" u="sng" spc="-2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y</a:t>
            </a:r>
            <a:r>
              <a:rPr sz="1200" u="sng" spc="-2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salud</a:t>
            </a:r>
            <a:r>
              <a:rPr sz="1200" u="sng" spc="-3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en</a:t>
            </a:r>
            <a:r>
              <a:rPr sz="1200" u="sng" spc="-2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el</a:t>
            </a:r>
            <a:r>
              <a:rPr sz="1200" u="sng" spc="-1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2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trabajo</a:t>
            </a:r>
            <a:r>
              <a:rPr sz="1200" dirty="0">
                <a:latin typeface="Calibri"/>
                <a:cs typeface="Calibri"/>
              </a:rPr>
              <a:t>.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Tesorería General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la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Seguridad</a:t>
            </a:r>
            <a:r>
              <a:rPr sz="1200" b="1" spc="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Social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(TGSS),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encargada</a:t>
            </a:r>
            <a:r>
              <a:rPr sz="1200" dirty="0">
                <a:latin typeface="Calibri"/>
                <a:cs typeface="Calibri"/>
              </a:rPr>
              <a:t> de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 </a:t>
            </a:r>
            <a:r>
              <a:rPr sz="1200" b="1" dirty="0">
                <a:latin typeface="Calibri"/>
                <a:cs typeface="Calibri"/>
              </a:rPr>
              <a:t>afiliación,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altas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y</a:t>
            </a:r>
            <a:r>
              <a:rPr sz="1200" b="1" spc="28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bajas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los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spc="-20" dirty="0">
                <a:latin typeface="Calibri"/>
                <a:cs typeface="Calibri"/>
              </a:rPr>
              <a:t>trabajadores,</a:t>
            </a:r>
            <a:r>
              <a:rPr sz="1200" b="1" spc="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así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como</a:t>
            </a:r>
            <a:r>
              <a:rPr sz="1200" spc="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 </a:t>
            </a:r>
            <a:r>
              <a:rPr sz="1200" b="1" spc="-10" dirty="0">
                <a:latin typeface="Calibri"/>
                <a:cs typeface="Calibri"/>
              </a:rPr>
              <a:t>recaudación</a:t>
            </a:r>
            <a:r>
              <a:rPr sz="1200" b="1" spc="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las</a:t>
            </a:r>
            <a:r>
              <a:rPr sz="1200" b="1" spc="-10" dirty="0">
                <a:latin typeface="Calibri"/>
                <a:cs typeface="Calibri"/>
              </a:rPr>
              <a:t> cotizaciones</a:t>
            </a:r>
            <a:r>
              <a:rPr sz="1200" b="1" spc="-10" dirty="0">
                <a:solidFill>
                  <a:srgbClr val="0000FF"/>
                </a:solidFill>
                <a:latin typeface="Calibri"/>
                <a:cs typeface="Calibri"/>
              </a:rPr>
              <a:t>.</a:t>
            </a:r>
            <a:endParaRPr sz="12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5380" rIns="0" bIns="0" rtlCol="0">
            <a:spAutoFit/>
          </a:bodyPr>
          <a:lstStyle/>
          <a:p>
            <a:pPr marL="166370">
              <a:lnSpc>
                <a:spcPct val="100000"/>
              </a:lnSpc>
              <a:spcBef>
                <a:spcPts val="100"/>
              </a:spcBef>
            </a:pPr>
            <a:r>
              <a:rPr b="0" dirty="0">
                <a:latin typeface="Calibri"/>
                <a:cs typeface="Calibri"/>
              </a:rPr>
              <a:t>4.</a:t>
            </a:r>
            <a:r>
              <a:rPr b="0" spc="-65" dirty="0">
                <a:latin typeface="Calibri"/>
                <a:cs typeface="Calibri"/>
              </a:rPr>
              <a:t> </a:t>
            </a:r>
            <a:r>
              <a:rPr b="0" spc="-20" dirty="0">
                <a:latin typeface="Calibri"/>
                <a:cs typeface="Calibri"/>
              </a:rPr>
              <a:t>Organismos</a:t>
            </a:r>
            <a:r>
              <a:rPr b="0" spc="-1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públicos</a:t>
            </a:r>
            <a:r>
              <a:rPr b="0" spc="-2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en</a:t>
            </a:r>
            <a:r>
              <a:rPr b="0" spc="-55" dirty="0">
                <a:latin typeface="Calibri"/>
                <a:cs typeface="Calibri"/>
              </a:rPr>
              <a:t> </a:t>
            </a:r>
            <a:r>
              <a:rPr b="0" spc="-10" dirty="0">
                <a:latin typeface="Calibri"/>
                <a:cs typeface="Calibri"/>
              </a:rPr>
              <a:t>materia</a:t>
            </a:r>
            <a:r>
              <a:rPr b="0" spc="-60" dirty="0">
                <a:latin typeface="Calibri"/>
                <a:cs typeface="Calibri"/>
              </a:rPr>
              <a:t> </a:t>
            </a:r>
            <a:r>
              <a:rPr b="0" spc="-10" dirty="0">
                <a:latin typeface="Calibri"/>
                <a:cs typeface="Calibri"/>
              </a:rPr>
              <a:t>laboral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23743" y="5370576"/>
            <a:ext cx="5568695" cy="172973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3950" rIns="0" bIns="0" rtlCol="0">
            <a:spAutoFit/>
          </a:bodyPr>
          <a:lstStyle/>
          <a:p>
            <a:pPr marL="79375">
              <a:lnSpc>
                <a:spcPct val="100000"/>
              </a:lnSpc>
              <a:spcBef>
                <a:spcPts val="105"/>
              </a:spcBef>
            </a:pPr>
            <a:r>
              <a:rPr sz="2000" b="0" spc="-10" dirty="0">
                <a:latin typeface="Trebuchet MS"/>
                <a:cs typeface="Trebuchet MS"/>
              </a:rPr>
              <a:t>LEGISLACIÓN</a:t>
            </a:r>
            <a:r>
              <a:rPr sz="2000" b="0" spc="-50" dirty="0">
                <a:latin typeface="Trebuchet MS"/>
                <a:cs typeface="Trebuchet MS"/>
              </a:rPr>
              <a:t> </a:t>
            </a:r>
            <a:r>
              <a:rPr sz="2000" b="0" spc="-10" dirty="0">
                <a:latin typeface="Trebuchet MS"/>
                <a:cs typeface="Trebuchet MS"/>
              </a:rPr>
              <a:t>LABORAL</a:t>
            </a:r>
            <a:r>
              <a:rPr sz="2000" b="0" spc="-140" dirty="0">
                <a:latin typeface="Trebuchet MS"/>
                <a:cs typeface="Trebuchet MS"/>
              </a:rPr>
              <a:t> </a:t>
            </a:r>
            <a:r>
              <a:rPr sz="2000" b="0" spc="-20" dirty="0">
                <a:latin typeface="Trebuchet MS"/>
                <a:cs typeface="Trebuchet MS"/>
              </a:rPr>
              <a:t>CONOCIMIENTOS</a:t>
            </a:r>
            <a:r>
              <a:rPr sz="2000" b="0" spc="-30" dirty="0">
                <a:latin typeface="Trebuchet MS"/>
                <a:cs typeface="Trebuchet MS"/>
              </a:rPr>
              <a:t> </a:t>
            </a:r>
            <a:r>
              <a:rPr sz="2000" b="0" spc="-20" dirty="0">
                <a:latin typeface="Trebuchet MS"/>
                <a:cs typeface="Trebuchet MS"/>
              </a:rPr>
              <a:t>BASE</a:t>
            </a:r>
            <a:endParaRPr sz="2000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33927" y="1023615"/>
            <a:ext cx="6816090" cy="193611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dirty="0">
                <a:latin typeface="Calibri"/>
                <a:cs typeface="Calibri"/>
              </a:rPr>
              <a:t>EL</a:t>
            </a:r>
            <a:r>
              <a:rPr sz="1600" b="1" spc="-6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DERECHO</a:t>
            </a:r>
            <a:r>
              <a:rPr sz="1600" b="1" spc="-3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DEL</a:t>
            </a:r>
            <a:r>
              <a:rPr sz="1600" b="1" spc="-5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TRABAJO</a:t>
            </a:r>
            <a:r>
              <a:rPr sz="1600" b="1" spc="-4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Y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LA</a:t>
            </a:r>
            <a:r>
              <a:rPr sz="1600" b="1" spc="-4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RELACION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LABORAL</a:t>
            </a:r>
            <a:endParaRPr sz="16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570"/>
              </a:spcBef>
            </a:pPr>
            <a:endParaRPr sz="1600" dirty="0">
              <a:latin typeface="Calibri"/>
              <a:cs typeface="Calibri"/>
            </a:endParaRPr>
          </a:p>
          <a:p>
            <a:pPr marL="222885" indent="-214629">
              <a:lnSpc>
                <a:spcPct val="100000"/>
              </a:lnSpc>
              <a:buSzPct val="95000"/>
              <a:buAutoNum type="arabicPeriod"/>
              <a:tabLst>
                <a:tab pos="222885" algn="l"/>
              </a:tabLst>
            </a:pPr>
            <a:r>
              <a:rPr sz="2000" dirty="0">
                <a:latin typeface="Arial MT"/>
                <a:cs typeface="Arial MT"/>
              </a:rPr>
              <a:t>El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Derecho</a:t>
            </a:r>
            <a:r>
              <a:rPr sz="2000" spc="-5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del</a:t>
            </a:r>
            <a:r>
              <a:rPr sz="2000" spc="-95" dirty="0">
                <a:latin typeface="Arial MT"/>
                <a:cs typeface="Arial MT"/>
              </a:rPr>
              <a:t> </a:t>
            </a:r>
            <a:r>
              <a:rPr sz="2000" spc="-10" dirty="0">
                <a:latin typeface="Arial MT"/>
                <a:cs typeface="Arial MT"/>
              </a:rPr>
              <a:t>Trabajo</a:t>
            </a:r>
            <a:endParaRPr sz="2000" dirty="0">
              <a:latin typeface="Arial MT"/>
              <a:cs typeface="Arial MT"/>
            </a:endParaRPr>
          </a:p>
          <a:p>
            <a:pPr marL="222885" indent="-214629">
              <a:lnSpc>
                <a:spcPct val="100000"/>
              </a:lnSpc>
              <a:buSzPct val="95000"/>
              <a:buAutoNum type="arabicPeriod"/>
              <a:tabLst>
                <a:tab pos="222885" algn="l"/>
              </a:tabLst>
            </a:pPr>
            <a:r>
              <a:rPr sz="2000" dirty="0">
                <a:latin typeface="Arial MT"/>
                <a:cs typeface="Arial MT"/>
              </a:rPr>
              <a:t>La</a:t>
            </a:r>
            <a:r>
              <a:rPr sz="2000" spc="-6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regulación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de</a:t>
            </a:r>
            <a:r>
              <a:rPr sz="2000" spc="-3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la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relación</a:t>
            </a:r>
            <a:r>
              <a:rPr sz="2000" spc="-35" dirty="0">
                <a:latin typeface="Arial MT"/>
                <a:cs typeface="Arial MT"/>
              </a:rPr>
              <a:t> </a:t>
            </a:r>
            <a:r>
              <a:rPr sz="2000" spc="-10" dirty="0">
                <a:latin typeface="Arial MT"/>
                <a:cs typeface="Arial MT"/>
              </a:rPr>
              <a:t>laboral</a:t>
            </a:r>
            <a:endParaRPr sz="2000" dirty="0">
              <a:latin typeface="Arial MT"/>
              <a:cs typeface="Arial MT"/>
            </a:endParaRPr>
          </a:p>
          <a:p>
            <a:pPr marL="12700" marR="5080" indent="-4445">
              <a:lnSpc>
                <a:spcPct val="100000"/>
              </a:lnSpc>
              <a:buSzPct val="95000"/>
              <a:buAutoNum type="arabicPeriod"/>
              <a:tabLst>
                <a:tab pos="222885" algn="l"/>
              </a:tabLst>
            </a:pPr>
            <a:r>
              <a:rPr sz="2000" dirty="0">
                <a:latin typeface="Arial MT"/>
                <a:cs typeface="Arial MT"/>
              </a:rPr>
              <a:t>	Los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derechos</a:t>
            </a:r>
            <a:r>
              <a:rPr sz="2000" spc="-6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y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deberes</a:t>
            </a:r>
            <a:r>
              <a:rPr sz="2000" spc="-6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de</a:t>
            </a:r>
            <a:r>
              <a:rPr sz="2000" spc="-3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los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trabajadores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y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spc="-10" dirty="0">
                <a:latin typeface="Arial MT"/>
                <a:cs typeface="Arial MT"/>
              </a:rPr>
              <a:t>empresarios </a:t>
            </a:r>
            <a:r>
              <a:rPr sz="2000" dirty="0">
                <a:latin typeface="Arial MT"/>
                <a:cs typeface="Arial MT"/>
              </a:rPr>
              <a:t>4.Organismos</a:t>
            </a:r>
            <a:r>
              <a:rPr sz="2000" spc="-9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Públicos</a:t>
            </a:r>
            <a:r>
              <a:rPr sz="2000" spc="-3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en</a:t>
            </a:r>
            <a:r>
              <a:rPr sz="2000" spc="-5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materia</a:t>
            </a:r>
            <a:r>
              <a:rPr sz="2000" spc="-90" dirty="0">
                <a:latin typeface="Arial MT"/>
                <a:cs typeface="Arial MT"/>
              </a:rPr>
              <a:t> </a:t>
            </a:r>
            <a:r>
              <a:rPr sz="2000" spc="-10" dirty="0">
                <a:latin typeface="Arial MT"/>
                <a:cs typeface="Arial MT"/>
              </a:rPr>
              <a:t>laboral</a:t>
            </a:r>
            <a:endParaRPr sz="2000" dirty="0">
              <a:latin typeface="Arial MT"/>
              <a:cs typeface="Arial MT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49880" y="3552444"/>
            <a:ext cx="6580632" cy="25145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98391" y="4718303"/>
            <a:ext cx="6399275" cy="2109216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51916" y="5225796"/>
            <a:ext cx="1351787" cy="97231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24881" y="583226"/>
            <a:ext cx="80594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1.El</a:t>
            </a:r>
            <a:r>
              <a:rPr sz="2800" b="0" spc="-7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Derecho</a:t>
            </a:r>
            <a:r>
              <a:rPr sz="2800" b="0" spc="-6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del</a:t>
            </a:r>
            <a:r>
              <a:rPr sz="2800" b="0" spc="-4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spc="-45" dirty="0">
                <a:solidFill>
                  <a:srgbClr val="4F6228"/>
                </a:solidFill>
                <a:latin typeface="Calibri"/>
                <a:cs typeface="Calibri"/>
              </a:rPr>
              <a:t>Trabajo</a:t>
            </a:r>
            <a:r>
              <a:rPr sz="2800" b="0" spc="-8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¿Qué</a:t>
            </a:r>
            <a:r>
              <a:rPr sz="2800" b="0" spc="-3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es?</a:t>
            </a:r>
            <a:r>
              <a:rPr sz="2800" b="0" spc="-4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¿Cuál</a:t>
            </a:r>
            <a:r>
              <a:rPr sz="2800" b="0" spc="-7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es</a:t>
            </a:r>
            <a:r>
              <a:rPr sz="2800" b="0" spc="-7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su</a:t>
            </a:r>
            <a:r>
              <a:rPr sz="2800" b="0" spc="-5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spc="-10" dirty="0">
                <a:solidFill>
                  <a:srgbClr val="4F6228"/>
                </a:solidFill>
                <a:latin typeface="Calibri"/>
                <a:cs typeface="Calibri"/>
              </a:rPr>
              <a:t>finalidad?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34043" y="1093685"/>
            <a:ext cx="9234805" cy="35839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6985" algn="just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/>
                <a:cs typeface="Calibri"/>
              </a:rPr>
              <a:t>El</a:t>
            </a:r>
            <a:r>
              <a:rPr sz="1800" spc="5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Derecho</a:t>
            </a:r>
            <a:r>
              <a:rPr sz="1800" b="1" spc="8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Laboral</a:t>
            </a:r>
            <a:r>
              <a:rPr sz="1800" b="1" spc="7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o</a:t>
            </a:r>
            <a:r>
              <a:rPr sz="1800" b="1" spc="6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Derecho</a:t>
            </a:r>
            <a:r>
              <a:rPr sz="1800" b="1" spc="6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del</a:t>
            </a:r>
            <a:r>
              <a:rPr sz="1800" b="1" spc="7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Trabajo</a:t>
            </a:r>
            <a:r>
              <a:rPr sz="1800" b="1" spc="7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es</a:t>
            </a:r>
            <a:r>
              <a:rPr sz="1800" spc="7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una</a:t>
            </a:r>
            <a:r>
              <a:rPr sz="1800" spc="6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rama</a:t>
            </a:r>
            <a:r>
              <a:rPr sz="1800" spc="6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jurídica</a:t>
            </a:r>
            <a:r>
              <a:rPr sz="1800" spc="8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dentro</a:t>
            </a:r>
            <a:r>
              <a:rPr sz="1800" spc="6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del</a:t>
            </a:r>
            <a:r>
              <a:rPr sz="1800" spc="6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Ordenamiento</a:t>
            </a:r>
            <a:r>
              <a:rPr sz="1800" spc="6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Jurídico </a:t>
            </a:r>
            <a:r>
              <a:rPr sz="1800" dirty="0">
                <a:latin typeface="Calibri"/>
                <a:cs typeface="Calibri"/>
              </a:rPr>
              <a:t>español,</a:t>
            </a:r>
            <a:r>
              <a:rPr sz="1800" spc="21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un</a:t>
            </a:r>
            <a:r>
              <a:rPr sz="1800" spc="229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conjunto</a:t>
            </a:r>
            <a:r>
              <a:rPr sz="1800" spc="20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</a:t>
            </a:r>
            <a:r>
              <a:rPr sz="1800" spc="21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normas</a:t>
            </a:r>
            <a:r>
              <a:rPr sz="1800" b="1" spc="21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para</a:t>
            </a:r>
            <a:r>
              <a:rPr sz="1800" b="1" spc="204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regular</a:t>
            </a:r>
            <a:r>
              <a:rPr sz="1800" b="1" spc="20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una</a:t>
            </a:r>
            <a:r>
              <a:rPr sz="1800" spc="21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serie</a:t>
            </a:r>
            <a:r>
              <a:rPr sz="1800" spc="21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</a:t>
            </a:r>
            <a:r>
              <a:rPr sz="1800" spc="21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relaciones</a:t>
            </a:r>
            <a:r>
              <a:rPr sz="1800" b="1" spc="21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derivadas</a:t>
            </a:r>
            <a:r>
              <a:rPr sz="1800" b="1" spc="19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</a:t>
            </a:r>
            <a:r>
              <a:rPr sz="1800" spc="21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la</a:t>
            </a:r>
            <a:r>
              <a:rPr sz="1800" spc="229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actividad </a:t>
            </a:r>
            <a:r>
              <a:rPr sz="1800" dirty="0">
                <a:latin typeface="Calibri"/>
                <a:cs typeface="Calibri"/>
              </a:rPr>
              <a:t>laboral</a:t>
            </a:r>
            <a:r>
              <a:rPr sz="1800" spc="2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humana,</a:t>
            </a:r>
            <a:r>
              <a:rPr sz="1800" spc="1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es</a:t>
            </a:r>
            <a:r>
              <a:rPr sz="1800" spc="11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decir,</a:t>
            </a:r>
            <a:r>
              <a:rPr sz="1800" spc="1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del</a:t>
            </a:r>
            <a:r>
              <a:rPr sz="1800" spc="114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trabajo,</a:t>
            </a:r>
            <a:r>
              <a:rPr sz="1800" spc="11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pero</a:t>
            </a:r>
            <a:r>
              <a:rPr sz="1800" spc="10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entendido</a:t>
            </a:r>
            <a:r>
              <a:rPr sz="1800" spc="10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como</a:t>
            </a:r>
            <a:r>
              <a:rPr sz="1800" spc="114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trabajo</a:t>
            </a:r>
            <a:r>
              <a:rPr sz="1800" b="1" spc="10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libremente</a:t>
            </a:r>
            <a:r>
              <a:rPr sz="1800" b="1" spc="9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desarrollado,</a:t>
            </a:r>
            <a:r>
              <a:rPr sz="1800" b="1" spc="100" dirty="0">
                <a:latin typeface="Calibri"/>
                <a:cs typeface="Calibri"/>
              </a:rPr>
              <a:t> </a:t>
            </a:r>
            <a:r>
              <a:rPr sz="1800" b="1" spc="-25" dirty="0">
                <a:latin typeface="Calibri"/>
                <a:cs typeface="Calibri"/>
              </a:rPr>
              <a:t>de </a:t>
            </a:r>
            <a:r>
              <a:rPr sz="1800" b="1" dirty="0">
                <a:latin typeface="Calibri"/>
                <a:cs typeface="Calibri"/>
              </a:rPr>
              <a:t>carácter</a:t>
            </a:r>
            <a:r>
              <a:rPr sz="1800" b="1" spc="47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productivo,</a:t>
            </a:r>
            <a:r>
              <a:rPr sz="1800" b="1" spc="459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por</a:t>
            </a:r>
            <a:r>
              <a:rPr sz="1800" b="1" spc="47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cuenta</a:t>
            </a:r>
            <a:r>
              <a:rPr sz="1800" b="1" spc="47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ajena</a:t>
            </a:r>
            <a:r>
              <a:rPr sz="1800" b="1" spc="47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y</a:t>
            </a:r>
            <a:r>
              <a:rPr sz="1800" b="1" spc="47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remunerado</a:t>
            </a:r>
            <a:r>
              <a:rPr sz="1800" b="1" spc="47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y</a:t>
            </a:r>
            <a:r>
              <a:rPr sz="1800" b="1" spc="47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en</a:t>
            </a:r>
            <a:r>
              <a:rPr sz="1800" b="1" spc="47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relación</a:t>
            </a:r>
            <a:r>
              <a:rPr sz="1800" b="1" spc="47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de</a:t>
            </a:r>
            <a:r>
              <a:rPr sz="1800" b="1" spc="47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dependencia</a:t>
            </a:r>
            <a:r>
              <a:rPr sz="1800" b="1" spc="47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con</a:t>
            </a:r>
            <a:r>
              <a:rPr sz="1800" b="1" spc="475" dirty="0">
                <a:latin typeface="Calibri"/>
                <a:cs typeface="Calibri"/>
              </a:rPr>
              <a:t> </a:t>
            </a:r>
            <a:r>
              <a:rPr sz="1800" b="1" spc="-25" dirty="0">
                <a:latin typeface="Calibri"/>
                <a:cs typeface="Calibri"/>
              </a:rPr>
              <a:t>el </a:t>
            </a:r>
            <a:r>
              <a:rPr sz="1800" b="1" spc="-10" dirty="0">
                <a:latin typeface="Calibri"/>
                <a:cs typeface="Calibri"/>
              </a:rPr>
              <a:t>empresario.</a:t>
            </a:r>
            <a:endParaRPr sz="1800" dirty="0">
              <a:latin typeface="Calibri"/>
              <a:cs typeface="Calibri"/>
            </a:endParaRPr>
          </a:p>
          <a:p>
            <a:pPr marL="12700" algn="just">
              <a:lnSpc>
                <a:spcPct val="100000"/>
              </a:lnSpc>
              <a:spcBef>
                <a:spcPts val="705"/>
              </a:spcBef>
            </a:pPr>
            <a:r>
              <a:rPr sz="1800" b="1" dirty="0">
                <a:latin typeface="Calibri"/>
                <a:cs typeface="Calibri"/>
              </a:rPr>
              <a:t>Finalidades</a:t>
            </a:r>
            <a:r>
              <a:rPr sz="1800" b="1" spc="-7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del</a:t>
            </a:r>
            <a:r>
              <a:rPr sz="1800" b="1" spc="-4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Derecho</a:t>
            </a:r>
            <a:r>
              <a:rPr sz="1800" b="1" spc="-3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del</a:t>
            </a:r>
            <a:r>
              <a:rPr sz="1800" b="1" spc="-60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trabajo:</a:t>
            </a:r>
            <a:endParaRPr sz="1800" dirty="0">
              <a:latin typeface="Calibri"/>
              <a:cs typeface="Calibri"/>
            </a:endParaRPr>
          </a:p>
          <a:p>
            <a:pPr marL="94615" indent="-88900" algn="just">
              <a:lnSpc>
                <a:spcPct val="100000"/>
              </a:lnSpc>
              <a:spcBef>
                <a:spcPts val="695"/>
              </a:spcBef>
              <a:buSzPct val="94444"/>
              <a:buFont typeface="Arial MT"/>
              <a:buChar char="•"/>
              <a:tabLst>
                <a:tab pos="94615" algn="l"/>
              </a:tabLst>
            </a:pPr>
            <a:r>
              <a:rPr sz="1800" spc="-10" dirty="0">
                <a:latin typeface="Calibri"/>
                <a:cs typeface="Calibri"/>
              </a:rPr>
              <a:t>Proteger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al</a:t>
            </a:r>
            <a:r>
              <a:rPr sz="1800" spc="-7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trabajador: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salud,</a:t>
            </a:r>
            <a:r>
              <a:rPr sz="1800" spc="-7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vida,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dignidad…</a:t>
            </a:r>
            <a:endParaRPr sz="1800" dirty="0">
              <a:latin typeface="Calibri"/>
              <a:cs typeface="Calibri"/>
            </a:endParaRPr>
          </a:p>
          <a:p>
            <a:pPr marL="93345" marR="5080" indent="-89535" algn="just">
              <a:lnSpc>
                <a:spcPct val="100000"/>
              </a:lnSpc>
              <a:spcBef>
                <a:spcPts val="5"/>
              </a:spcBef>
              <a:buSzPct val="94444"/>
              <a:buFont typeface="Arial MT"/>
              <a:buChar char="•"/>
              <a:tabLst>
                <a:tab pos="93345" algn="l"/>
              </a:tabLst>
            </a:pPr>
            <a:r>
              <a:rPr sz="1800" dirty="0">
                <a:latin typeface="Calibri"/>
                <a:cs typeface="Calibri"/>
              </a:rPr>
              <a:t>Compensarle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frente al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poder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del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empresario,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establece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condiciones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mínimas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trabajo;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reconoce </a:t>
            </a:r>
            <a:r>
              <a:rPr sz="1800" dirty="0">
                <a:latin typeface="Calibri"/>
                <a:cs typeface="Calibri"/>
              </a:rPr>
              <a:t>vías</a:t>
            </a:r>
            <a:r>
              <a:rPr sz="1800" spc="8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</a:t>
            </a:r>
            <a:r>
              <a:rPr sz="1800" spc="8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defensa</a:t>
            </a:r>
            <a:r>
              <a:rPr sz="1800" spc="8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y</a:t>
            </a:r>
            <a:r>
              <a:rPr sz="1800" spc="7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además</a:t>
            </a:r>
            <a:r>
              <a:rPr sz="1800" spc="8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crea</a:t>
            </a:r>
            <a:r>
              <a:rPr sz="1800" spc="8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instrumentos</a:t>
            </a:r>
            <a:r>
              <a:rPr sz="1800" spc="8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para</a:t>
            </a:r>
            <a:r>
              <a:rPr sz="1800" spc="8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que</a:t>
            </a:r>
            <a:r>
              <a:rPr sz="1800" spc="8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se</a:t>
            </a:r>
            <a:r>
              <a:rPr sz="1800" spc="8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defienda</a:t>
            </a:r>
            <a:r>
              <a:rPr sz="1800" spc="8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y</a:t>
            </a:r>
            <a:r>
              <a:rPr sz="1800" spc="8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controle</a:t>
            </a:r>
            <a:r>
              <a:rPr sz="1800" spc="10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la</a:t>
            </a:r>
            <a:r>
              <a:rPr sz="1800" spc="10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aplicación</a:t>
            </a:r>
            <a:r>
              <a:rPr sz="1800" spc="10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</a:t>
            </a:r>
            <a:r>
              <a:rPr sz="1800" spc="105" dirty="0">
                <a:latin typeface="Calibri"/>
                <a:cs typeface="Calibri"/>
              </a:rPr>
              <a:t> </a:t>
            </a:r>
            <a:r>
              <a:rPr sz="1800" spc="-25" dirty="0">
                <a:latin typeface="Calibri"/>
                <a:cs typeface="Calibri"/>
              </a:rPr>
              <a:t>las </a:t>
            </a:r>
            <a:r>
              <a:rPr sz="1800" dirty="0">
                <a:latin typeface="Calibri"/>
                <a:cs typeface="Calibri"/>
              </a:rPr>
              <a:t>normas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(tribunales,</a:t>
            </a:r>
            <a:r>
              <a:rPr sz="1800" spc="-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inspección</a:t>
            </a:r>
            <a:r>
              <a:rPr sz="1800" spc="-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trabajo,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etc.)</a:t>
            </a:r>
            <a:endParaRPr sz="1800" dirty="0">
              <a:latin typeface="Calibri"/>
              <a:cs typeface="Calibri"/>
            </a:endParaRPr>
          </a:p>
          <a:p>
            <a:pPr marL="12700" marR="5080" algn="just">
              <a:lnSpc>
                <a:spcPct val="100000"/>
              </a:lnSpc>
              <a:spcBef>
                <a:spcPts val="695"/>
              </a:spcBef>
            </a:pPr>
            <a:r>
              <a:rPr sz="1800" dirty="0">
                <a:latin typeface="Calibri"/>
                <a:cs typeface="Calibri"/>
              </a:rPr>
              <a:t>En</a:t>
            </a:r>
            <a:r>
              <a:rPr sz="1800" spc="8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España</a:t>
            </a:r>
            <a:r>
              <a:rPr sz="1800" spc="9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la</a:t>
            </a:r>
            <a:r>
              <a:rPr sz="1800" spc="8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norma</a:t>
            </a:r>
            <a:r>
              <a:rPr sz="1800" spc="9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más</a:t>
            </a:r>
            <a:r>
              <a:rPr sz="1800" spc="9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importante</a:t>
            </a:r>
            <a:r>
              <a:rPr sz="1800" spc="10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que</a:t>
            </a:r>
            <a:r>
              <a:rPr sz="1800" spc="10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regula</a:t>
            </a:r>
            <a:r>
              <a:rPr sz="1800" spc="9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el</a:t>
            </a:r>
            <a:r>
              <a:rPr sz="1800" spc="9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Derecho</a:t>
            </a:r>
            <a:r>
              <a:rPr sz="1800" spc="10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del</a:t>
            </a:r>
            <a:r>
              <a:rPr sz="1800" spc="9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trabajo</a:t>
            </a:r>
            <a:r>
              <a:rPr sz="1800" spc="10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es</a:t>
            </a:r>
            <a:r>
              <a:rPr sz="1800" spc="9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el</a:t>
            </a:r>
            <a:r>
              <a:rPr sz="1800" spc="8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Texto</a:t>
            </a:r>
            <a:r>
              <a:rPr sz="1800" b="1" spc="10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Refundido</a:t>
            </a:r>
            <a:r>
              <a:rPr sz="1800" b="1" spc="100" dirty="0">
                <a:latin typeface="Calibri"/>
                <a:cs typeface="Calibri"/>
              </a:rPr>
              <a:t> </a:t>
            </a:r>
            <a:r>
              <a:rPr sz="1800" b="1" spc="-25" dirty="0">
                <a:latin typeface="Calibri"/>
                <a:cs typeface="Calibri"/>
              </a:rPr>
              <a:t>del </a:t>
            </a:r>
            <a:r>
              <a:rPr sz="1800" b="1" spc="-10" dirty="0">
                <a:latin typeface="Calibri"/>
                <a:cs typeface="Calibri"/>
              </a:rPr>
              <a:t>Estatuto </a:t>
            </a:r>
            <a:r>
              <a:rPr sz="1800" b="1" dirty="0">
                <a:latin typeface="Calibri"/>
                <a:cs typeface="Calibri"/>
              </a:rPr>
              <a:t>de</a:t>
            </a:r>
            <a:r>
              <a:rPr sz="1800" b="1" spc="-3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los</a:t>
            </a:r>
            <a:r>
              <a:rPr sz="1800" b="1" spc="-25" dirty="0">
                <a:latin typeface="Calibri"/>
                <a:cs typeface="Calibri"/>
              </a:rPr>
              <a:t> Trabajadores. </a:t>
            </a:r>
            <a:r>
              <a:rPr sz="1800" b="1" spc="-45" dirty="0">
                <a:latin typeface="Calibri"/>
                <a:cs typeface="Calibri"/>
              </a:rPr>
              <a:t>TRET,</a:t>
            </a:r>
            <a:r>
              <a:rPr sz="1800" b="1" spc="-2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aprobado</a:t>
            </a:r>
            <a:r>
              <a:rPr sz="1800" b="1" spc="-6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en</a:t>
            </a:r>
            <a:r>
              <a:rPr sz="1800" b="1" spc="-20" dirty="0">
                <a:latin typeface="Calibri"/>
                <a:cs typeface="Calibri"/>
              </a:rPr>
              <a:t> 2015</a:t>
            </a:r>
            <a:endParaRPr sz="18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719533" y="3358323"/>
            <a:ext cx="73660" cy="1390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50" spc="-50" dirty="0">
                <a:solidFill>
                  <a:srgbClr val="262626"/>
                </a:solidFill>
                <a:latin typeface="Calibri"/>
                <a:cs typeface="Calibri"/>
              </a:rPr>
              <a:t>3</a:t>
            </a:r>
            <a:endParaRPr sz="750" dirty="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6343" y="685800"/>
            <a:ext cx="9454895" cy="61889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03792" y="5990844"/>
            <a:ext cx="957071" cy="71627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13029" y="507842"/>
            <a:ext cx="8773795" cy="4805045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5"/>
              </a:spcBef>
            </a:pPr>
            <a:r>
              <a:rPr sz="1600" b="1" dirty="0">
                <a:latin typeface="Calibri"/>
                <a:cs typeface="Calibri"/>
              </a:rPr>
              <a:t>1.3.</a:t>
            </a:r>
            <a:r>
              <a:rPr sz="1600" b="1" spc="-2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Relaciones laborales</a:t>
            </a:r>
            <a:r>
              <a:rPr sz="1600" b="1" spc="-30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especiales</a:t>
            </a:r>
            <a:endParaRPr sz="1600" dirty="0">
              <a:latin typeface="Calibri"/>
              <a:cs typeface="Calibri"/>
            </a:endParaRPr>
          </a:p>
          <a:p>
            <a:pPr marL="134620" marR="5080" indent="-122555">
              <a:lnSpc>
                <a:spcPct val="150000"/>
              </a:lnSpc>
              <a:spcBef>
                <a:spcPts val="95"/>
              </a:spcBef>
              <a:tabLst>
                <a:tab pos="318135" algn="l"/>
                <a:tab pos="3787775" algn="l"/>
              </a:tabLst>
            </a:pPr>
            <a:r>
              <a:rPr sz="1600" spc="-25" dirty="0">
                <a:latin typeface="Calibri"/>
                <a:cs typeface="Calibri"/>
              </a:rPr>
              <a:t>a)</a:t>
            </a:r>
            <a:r>
              <a:rPr sz="1600" dirty="0">
                <a:latin typeface="Calibri"/>
                <a:cs typeface="Calibri"/>
              </a:rPr>
              <a:t>	El</a:t>
            </a:r>
            <a:r>
              <a:rPr sz="1600" spc="-5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ET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considera</a:t>
            </a:r>
            <a:r>
              <a:rPr sz="1600" spc="-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relaciones</a:t>
            </a:r>
            <a:r>
              <a:rPr sz="1600" b="1" spc="-4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laborales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especiales</a:t>
            </a:r>
            <a:r>
              <a:rPr sz="1600" b="1" spc="-5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aquellas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que</a:t>
            </a:r>
            <a:r>
              <a:rPr sz="1600" dirty="0">
                <a:latin typeface="Calibri"/>
                <a:cs typeface="Calibri"/>
              </a:rPr>
              <a:t>,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por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sus</a:t>
            </a:r>
            <a:r>
              <a:rPr sz="1600" spc="-50" dirty="0">
                <a:latin typeface="Calibri"/>
                <a:cs typeface="Calibri"/>
              </a:rPr>
              <a:t> </a:t>
            </a:r>
            <a:r>
              <a:rPr sz="1600" spc="-20" dirty="0">
                <a:latin typeface="Calibri"/>
                <a:cs typeface="Calibri"/>
              </a:rPr>
              <a:t>características,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requieren</a:t>
            </a:r>
            <a:r>
              <a:rPr sz="1600" b="1" spc="-45" dirty="0">
                <a:latin typeface="Calibri"/>
                <a:cs typeface="Calibri"/>
              </a:rPr>
              <a:t> </a:t>
            </a:r>
            <a:r>
              <a:rPr sz="1600" b="1" spc="-25" dirty="0">
                <a:latin typeface="Calibri"/>
                <a:cs typeface="Calibri"/>
              </a:rPr>
              <a:t>una </a:t>
            </a:r>
            <a:r>
              <a:rPr sz="1600" b="1" dirty="0">
                <a:latin typeface="Calibri"/>
                <a:cs typeface="Calibri"/>
              </a:rPr>
              <a:t>regulación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especial</a:t>
            </a:r>
            <a:r>
              <a:rPr sz="1600" b="1" spc="26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en</a:t>
            </a:r>
            <a:r>
              <a:rPr sz="1600" b="1" spc="-6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alguna</a:t>
            </a:r>
            <a:r>
              <a:rPr sz="1600" b="1" spc="-5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materia</a:t>
            </a:r>
            <a:r>
              <a:rPr sz="1600" spc="-10" dirty="0">
                <a:latin typeface="Calibri"/>
                <a:cs typeface="Calibri"/>
              </a:rPr>
              <a:t>,</a:t>
            </a:r>
            <a:r>
              <a:rPr sz="1600" spc="-5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como,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por</a:t>
            </a:r>
            <a:r>
              <a:rPr sz="1600" spc="-6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ejemplo,</a:t>
            </a:r>
            <a:r>
              <a:rPr sz="1600" spc="-5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en</a:t>
            </a:r>
            <a:r>
              <a:rPr sz="1600" spc="-4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salarios,</a:t>
            </a:r>
            <a:r>
              <a:rPr sz="1600" spc="-5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vacaciones,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horarios,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turnos,</a:t>
            </a:r>
            <a:r>
              <a:rPr sz="1600" spc="-50" dirty="0">
                <a:latin typeface="Calibri"/>
                <a:cs typeface="Calibri"/>
              </a:rPr>
              <a:t> </a:t>
            </a:r>
            <a:r>
              <a:rPr sz="1600" spc="-20" dirty="0">
                <a:latin typeface="Calibri"/>
                <a:cs typeface="Calibri"/>
              </a:rPr>
              <a:t>etc. </a:t>
            </a:r>
            <a:r>
              <a:rPr sz="1600" dirty="0">
                <a:latin typeface="Calibri"/>
                <a:cs typeface="Calibri"/>
              </a:rPr>
              <a:t>Ejemplos</a:t>
            </a:r>
            <a:r>
              <a:rPr sz="1600" spc="65" dirty="0">
                <a:latin typeface="Calibri"/>
                <a:cs typeface="Calibri"/>
              </a:rPr>
              <a:t> </a:t>
            </a:r>
            <a:r>
              <a:rPr sz="1600" b="1" u="sng" spc="-2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Personal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de</a:t>
            </a:r>
            <a:r>
              <a:rPr sz="1600" b="1" u="sng" spc="-4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alta</a:t>
            </a:r>
            <a:r>
              <a:rPr sz="1600" b="1" u="sng" spc="-6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dirección</a:t>
            </a:r>
            <a:r>
              <a:rPr sz="1600" b="1" spc="3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(directivos</a:t>
            </a:r>
            <a:r>
              <a:rPr sz="1600" dirty="0">
                <a:latin typeface="Calibri"/>
                <a:cs typeface="Calibri"/>
              </a:rPr>
              <a:t> y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spc="-20" dirty="0">
                <a:latin typeface="Calibri"/>
                <a:cs typeface="Calibri"/>
              </a:rPr>
              <a:t>gerentes</a:t>
            </a:r>
            <a:r>
              <a:rPr sz="1600" dirty="0">
                <a:latin typeface="Calibri"/>
                <a:cs typeface="Calibri"/>
              </a:rPr>
              <a:t> de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empresa).</a:t>
            </a:r>
            <a:r>
              <a:rPr sz="1600" spc="65" dirty="0">
                <a:latin typeface="Calibri"/>
                <a:cs typeface="Calibri"/>
              </a:rPr>
              <a:t> </a:t>
            </a:r>
            <a:r>
              <a:rPr sz="16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Empleados</a:t>
            </a:r>
            <a:r>
              <a:rPr sz="1600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al</a:t>
            </a:r>
            <a:r>
              <a:rPr sz="1600" u="sng" spc="-4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servicio</a:t>
            </a:r>
            <a:r>
              <a:rPr sz="1600" b="1" u="sng" spc="-2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del</a:t>
            </a:r>
            <a:r>
              <a:rPr sz="1600" b="1" u="sng" spc="-4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hogar</a:t>
            </a:r>
            <a:r>
              <a:rPr sz="1600" b="1" spc="-10" dirty="0">
                <a:latin typeface="Calibri"/>
                <a:cs typeface="Calibri"/>
              </a:rPr>
              <a:t>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familiar</a:t>
            </a:r>
            <a:r>
              <a:rPr sz="1600" b="1" spc="-5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(personal</a:t>
            </a:r>
            <a:r>
              <a:rPr sz="1600" dirty="0">
                <a:latin typeface="Calibri"/>
                <a:cs typeface="Calibri"/>
              </a:rPr>
              <a:t> de</a:t>
            </a:r>
            <a:r>
              <a:rPr sz="1600" spc="-4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limpieza,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cuidadores,</a:t>
            </a:r>
            <a:r>
              <a:rPr sz="1600" dirty="0">
                <a:latin typeface="Calibri"/>
                <a:cs typeface="Calibri"/>
              </a:rPr>
              <a:t>	</a:t>
            </a:r>
            <a:r>
              <a:rPr sz="1600" spc="-10" dirty="0">
                <a:latin typeface="Calibri"/>
                <a:cs typeface="Calibri"/>
              </a:rPr>
              <a:t>jardineros,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etc.).</a:t>
            </a:r>
            <a:r>
              <a:rPr sz="1600" spc="-85" dirty="0">
                <a:latin typeface="Calibri"/>
                <a:cs typeface="Calibri"/>
              </a:rPr>
              <a:t> </a:t>
            </a:r>
            <a:r>
              <a:rPr sz="1600" u="sng" spc="-7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Deportistas</a:t>
            </a:r>
            <a:r>
              <a:rPr sz="1600" b="1" spc="-5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profesionales.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Artista</a:t>
            </a:r>
            <a:r>
              <a:rPr sz="1600" b="1" spc="-10" dirty="0">
                <a:latin typeface="Calibri"/>
                <a:cs typeface="Calibri"/>
              </a:rPr>
              <a:t>s</a:t>
            </a:r>
            <a:r>
              <a:rPr sz="1600" b="1" spc="-60" dirty="0">
                <a:latin typeface="Calibri"/>
                <a:cs typeface="Calibri"/>
              </a:rPr>
              <a:t> </a:t>
            </a:r>
            <a:r>
              <a:rPr sz="1600" spc="-25" dirty="0">
                <a:latin typeface="Calibri"/>
                <a:cs typeface="Calibri"/>
              </a:rPr>
              <a:t>en </a:t>
            </a:r>
            <a:r>
              <a:rPr sz="1600" dirty="0">
                <a:latin typeface="Calibri"/>
                <a:cs typeface="Calibri"/>
              </a:rPr>
              <a:t>espectáculos públicos.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Agentes</a:t>
            </a:r>
            <a:r>
              <a:rPr sz="1600" b="1" u="sng" spc="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comerciales</a:t>
            </a:r>
            <a:r>
              <a:rPr sz="1600" b="1" spc="-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que</a:t>
            </a:r>
            <a:r>
              <a:rPr sz="1600" spc="-5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no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asumen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el</a:t>
            </a:r>
            <a:r>
              <a:rPr sz="1600" spc="254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riesgo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y</a:t>
            </a:r>
            <a:r>
              <a:rPr sz="1600" spc="-55" dirty="0">
                <a:latin typeface="Calibri"/>
                <a:cs typeface="Calibri"/>
              </a:rPr>
              <a:t> </a:t>
            </a:r>
            <a:r>
              <a:rPr sz="1600" spc="-20" dirty="0">
                <a:latin typeface="Calibri"/>
                <a:cs typeface="Calibri"/>
              </a:rPr>
              <a:t>ventura </a:t>
            </a:r>
            <a:r>
              <a:rPr sz="1600" dirty="0">
                <a:latin typeface="Calibri"/>
                <a:cs typeface="Calibri"/>
              </a:rPr>
              <a:t>de</a:t>
            </a:r>
            <a:r>
              <a:rPr sz="1600" spc="-5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las</a:t>
            </a:r>
            <a:r>
              <a:rPr sz="1600" spc="-5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operaciones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25" dirty="0">
                <a:latin typeface="Calibri"/>
                <a:cs typeface="Calibri"/>
              </a:rPr>
              <a:t>que </a:t>
            </a:r>
            <a:r>
              <a:rPr sz="1600" spc="-10" dirty="0">
                <a:latin typeface="Calibri"/>
                <a:cs typeface="Calibri"/>
              </a:rPr>
              <a:t>realizan.</a:t>
            </a:r>
            <a:r>
              <a:rPr sz="1600" spc="-4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Su</a:t>
            </a:r>
            <a:r>
              <a:rPr sz="1600" spc="-6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retribución</a:t>
            </a:r>
            <a:r>
              <a:rPr sz="1600" spc="-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suele</a:t>
            </a:r>
            <a:r>
              <a:rPr sz="1600" spc="-6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fijarse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en</a:t>
            </a:r>
            <a:r>
              <a:rPr sz="1600" spc="-6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forma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de</a:t>
            </a:r>
            <a:r>
              <a:rPr sz="1600" spc="-6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comisiones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sobre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las</a:t>
            </a:r>
            <a:r>
              <a:rPr sz="1600" spc="-6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ventas.</a:t>
            </a:r>
            <a:r>
              <a:rPr sz="1600" spc="270" dirty="0">
                <a:latin typeface="Calibri"/>
                <a:cs typeface="Calibri"/>
              </a:rPr>
              <a:t>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Discapacitados</a:t>
            </a:r>
            <a:r>
              <a:rPr sz="1600" b="1" spc="-2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en</a:t>
            </a:r>
            <a:r>
              <a:rPr sz="1600" spc="-6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centros </a:t>
            </a:r>
            <a:r>
              <a:rPr sz="1600" dirty="0">
                <a:latin typeface="Calibri"/>
                <a:cs typeface="Calibri"/>
              </a:rPr>
              <a:t>especiales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de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empleo,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que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son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los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que</a:t>
            </a:r>
            <a:r>
              <a:rPr sz="1600" spc="-4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solo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emplean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a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personas</a:t>
            </a:r>
            <a:r>
              <a:rPr sz="1600" spc="-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con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discapacidades.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Médicos</a:t>
            </a:r>
            <a:r>
              <a:rPr sz="1600" b="1" spc="295" dirty="0">
                <a:latin typeface="Calibri"/>
                <a:cs typeface="Calibri"/>
              </a:rPr>
              <a:t>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internos</a:t>
            </a:r>
            <a:r>
              <a:rPr sz="1600" b="1" spc="-10" dirty="0">
                <a:latin typeface="Calibri"/>
                <a:cs typeface="Calibri"/>
              </a:rPr>
              <a:t>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residentes</a:t>
            </a:r>
            <a:r>
              <a:rPr sz="1600" b="1" u="sng" spc="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(MIR),</a:t>
            </a:r>
            <a:r>
              <a:rPr sz="1600" b="1" u="sng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abogados</a:t>
            </a:r>
            <a:r>
              <a:rPr sz="1600" b="1" u="sng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en</a:t>
            </a:r>
            <a:r>
              <a:rPr sz="1600" b="1" u="sng" spc="-6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despachos</a:t>
            </a:r>
            <a:r>
              <a:rPr sz="1600" b="1" u="sng" spc="-2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profesionales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y</a:t>
            </a:r>
            <a:r>
              <a:rPr sz="1600" b="1" u="sng" spc="-2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otros</a:t>
            </a:r>
            <a:r>
              <a:rPr sz="1600" b="1" u="sng" spc="-3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que</a:t>
            </a:r>
            <a:r>
              <a:rPr sz="1600" b="1" u="sng" spc="-3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spc="-2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establezca</a:t>
            </a:r>
            <a:r>
              <a:rPr sz="1600" b="1" u="sng" spc="-2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la</a:t>
            </a:r>
            <a:r>
              <a:rPr sz="1600" b="1" u="sng" spc="-4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b="1" u="sng" spc="-2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ley.</a:t>
            </a:r>
            <a:r>
              <a:rPr sz="1600" b="1" spc="-3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La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de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spc="-25" dirty="0">
                <a:latin typeface="Calibri"/>
                <a:cs typeface="Calibri"/>
              </a:rPr>
              <a:t>los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trabajadores</a:t>
            </a:r>
            <a:r>
              <a:rPr sz="1600" b="1" spc="285" dirty="0">
                <a:latin typeface="Calibri"/>
                <a:cs typeface="Calibri"/>
              </a:rPr>
              <a:t>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minusválidos</a:t>
            </a:r>
            <a:r>
              <a:rPr sz="1600" b="1" spc="-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que</a:t>
            </a:r>
            <a:r>
              <a:rPr sz="1600" spc="-6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presten</a:t>
            </a:r>
            <a:r>
              <a:rPr sz="1600" dirty="0">
                <a:latin typeface="Calibri"/>
                <a:cs typeface="Calibri"/>
              </a:rPr>
              <a:t> sus</a:t>
            </a:r>
            <a:r>
              <a:rPr sz="1600" spc="-5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servicios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en</a:t>
            </a:r>
            <a:r>
              <a:rPr sz="1600" spc="-6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los</a:t>
            </a:r>
            <a:r>
              <a:rPr sz="1600" spc="-5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centros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especiales</a:t>
            </a:r>
            <a:r>
              <a:rPr sz="1600" b="1" spc="-4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de</a:t>
            </a:r>
            <a:r>
              <a:rPr sz="1600" b="1" spc="-3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empleo</a:t>
            </a:r>
            <a:r>
              <a:rPr sz="1600" dirty="0">
                <a:latin typeface="Calibri"/>
                <a:cs typeface="Calibri"/>
              </a:rPr>
              <a:t>.</a:t>
            </a:r>
            <a:r>
              <a:rPr sz="1600" spc="-6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La</a:t>
            </a:r>
            <a:r>
              <a:rPr sz="1600" spc="-6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de</a:t>
            </a:r>
            <a:r>
              <a:rPr sz="1600" spc="-50" dirty="0">
                <a:latin typeface="Calibri"/>
                <a:cs typeface="Calibri"/>
              </a:rPr>
              <a:t> </a:t>
            </a:r>
            <a:r>
              <a:rPr sz="1600" spc="-25" dirty="0">
                <a:latin typeface="Calibri"/>
                <a:cs typeface="Calibri"/>
              </a:rPr>
              <a:t>los </a:t>
            </a:r>
            <a:r>
              <a:rPr sz="16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estibadores </a:t>
            </a:r>
            <a:r>
              <a:rPr sz="16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portuarios</a:t>
            </a:r>
            <a:r>
              <a:rPr sz="1600" b="1" spc="-2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que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presten</a:t>
            </a:r>
            <a:r>
              <a:rPr sz="1600" spc="31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servicios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a</a:t>
            </a:r>
            <a:r>
              <a:rPr sz="1600" spc="-45" dirty="0">
                <a:latin typeface="Calibri"/>
                <a:cs typeface="Calibri"/>
              </a:rPr>
              <a:t> </a:t>
            </a:r>
            <a:r>
              <a:rPr sz="1600" spc="-25" dirty="0">
                <a:latin typeface="Calibri"/>
                <a:cs typeface="Calibri"/>
              </a:rPr>
              <a:t>través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de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sociedades</a:t>
            </a:r>
            <a:r>
              <a:rPr sz="1600" b="1" spc="-50" dirty="0">
                <a:latin typeface="Calibri"/>
                <a:cs typeface="Calibri"/>
              </a:rPr>
              <a:t> </a:t>
            </a:r>
            <a:r>
              <a:rPr sz="1600" b="1" spc="-20" dirty="0">
                <a:latin typeface="Calibri"/>
                <a:cs typeface="Calibri"/>
              </a:rPr>
              <a:t>estatales</a:t>
            </a:r>
            <a:r>
              <a:rPr sz="1600" b="1" spc="-6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o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de</a:t>
            </a:r>
            <a:r>
              <a:rPr sz="1600" spc="-6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los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sujetos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spc="-25" dirty="0">
                <a:latin typeface="Calibri"/>
                <a:cs typeface="Calibri"/>
              </a:rPr>
              <a:t>que </a:t>
            </a:r>
            <a:r>
              <a:rPr sz="1600" dirty="0">
                <a:latin typeface="Calibri"/>
                <a:cs typeface="Calibri"/>
              </a:rPr>
              <a:t>desempeñen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las</a:t>
            </a:r>
            <a:r>
              <a:rPr sz="1600" spc="-6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mismas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funciones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que</a:t>
            </a:r>
            <a:r>
              <a:rPr sz="1600" spc="-5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éstas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en</a:t>
            </a:r>
            <a:r>
              <a:rPr sz="1600" spc="-4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los</a:t>
            </a:r>
            <a:r>
              <a:rPr sz="1600" spc="24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puertos</a:t>
            </a:r>
            <a:r>
              <a:rPr sz="1600" b="1" spc="-20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gestionados</a:t>
            </a:r>
            <a:r>
              <a:rPr sz="1600" b="1" spc="-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por</a:t>
            </a:r>
            <a:r>
              <a:rPr sz="1600" b="1" spc="-3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las</a:t>
            </a:r>
            <a:r>
              <a:rPr sz="1600" b="1" spc="-5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Comunidades Autónomas. </a:t>
            </a:r>
            <a:r>
              <a:rPr sz="1600" b="1" dirty="0">
                <a:latin typeface="Calibri"/>
                <a:cs typeface="Calibri"/>
              </a:rPr>
              <a:t>Cualquier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otro</a:t>
            </a:r>
            <a:r>
              <a:rPr sz="1600" b="1" spc="-2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trabajo</a:t>
            </a:r>
            <a:r>
              <a:rPr sz="1600" b="1" spc="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que</a:t>
            </a:r>
            <a:r>
              <a:rPr sz="1600" spc="-5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sea</a:t>
            </a:r>
            <a:r>
              <a:rPr sz="1600" spc="-45" dirty="0">
                <a:latin typeface="Calibri"/>
                <a:cs typeface="Calibri"/>
              </a:rPr>
              <a:t> </a:t>
            </a:r>
            <a:r>
              <a:rPr sz="1600" b="1" spc="-20" dirty="0">
                <a:latin typeface="Calibri"/>
                <a:cs typeface="Calibri"/>
              </a:rPr>
              <a:t>expresamente</a:t>
            </a:r>
            <a:r>
              <a:rPr sz="1600" b="1" spc="-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declarado</a:t>
            </a:r>
            <a:r>
              <a:rPr sz="1600" b="1" spc="5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de</a:t>
            </a:r>
            <a:r>
              <a:rPr sz="1600" b="1" spc="260" dirty="0">
                <a:latin typeface="Calibri"/>
                <a:cs typeface="Calibri"/>
              </a:rPr>
              <a:t> </a:t>
            </a:r>
            <a:r>
              <a:rPr sz="1600" b="1" spc="-20" dirty="0">
                <a:latin typeface="Calibri"/>
                <a:cs typeface="Calibri"/>
              </a:rPr>
              <a:t>carácter </a:t>
            </a:r>
            <a:r>
              <a:rPr sz="1600" b="1" dirty="0">
                <a:latin typeface="Calibri"/>
                <a:cs typeface="Calibri"/>
              </a:rPr>
              <a:t>especial</a:t>
            </a:r>
            <a:r>
              <a:rPr sz="1600" b="1" spc="-5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por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una</a:t>
            </a:r>
            <a:r>
              <a:rPr sz="1600" spc="-55" dirty="0">
                <a:latin typeface="Calibri"/>
                <a:cs typeface="Calibri"/>
              </a:rPr>
              <a:t> </a:t>
            </a:r>
            <a:r>
              <a:rPr sz="1600" spc="-20" dirty="0">
                <a:latin typeface="Calibri"/>
                <a:cs typeface="Calibri"/>
              </a:rPr>
              <a:t>Ley.</a:t>
            </a:r>
            <a:endParaRPr sz="16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6737" y="555830"/>
            <a:ext cx="5340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2.</a:t>
            </a:r>
            <a:r>
              <a:rPr sz="2800" b="0" spc="-5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La</a:t>
            </a:r>
            <a:r>
              <a:rPr sz="2800" b="0" spc="-4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spc="-10" dirty="0">
                <a:solidFill>
                  <a:srgbClr val="4F6228"/>
                </a:solidFill>
                <a:latin typeface="Calibri"/>
                <a:cs typeface="Calibri"/>
              </a:rPr>
              <a:t>regulación</a:t>
            </a:r>
            <a:r>
              <a:rPr sz="2800" b="0" spc="-3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de</a:t>
            </a:r>
            <a:r>
              <a:rPr sz="2800" b="0" spc="-6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la</a:t>
            </a:r>
            <a:r>
              <a:rPr sz="2800" b="0" spc="-6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dirty="0">
                <a:solidFill>
                  <a:srgbClr val="4F6228"/>
                </a:solidFill>
                <a:latin typeface="Calibri"/>
                <a:cs typeface="Calibri"/>
              </a:rPr>
              <a:t>relación</a:t>
            </a:r>
            <a:r>
              <a:rPr sz="2800" b="0" spc="-5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2800" b="0" spc="-10" dirty="0">
                <a:solidFill>
                  <a:srgbClr val="4F6228"/>
                </a:solidFill>
                <a:latin typeface="Calibri"/>
                <a:cs typeface="Calibri"/>
              </a:rPr>
              <a:t>laboral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9164" y="1057149"/>
            <a:ext cx="9694545" cy="30772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 marR="20955" algn="just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latin typeface="Calibri"/>
                <a:cs typeface="Calibri"/>
              </a:rPr>
              <a:t>La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relación</a:t>
            </a:r>
            <a:r>
              <a:rPr sz="1400" b="1" spc="4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laboral</a:t>
            </a:r>
            <a:r>
              <a:rPr sz="1400" b="1" spc="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que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se</a:t>
            </a:r>
            <a:r>
              <a:rPr sz="1400" spc="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crea</a:t>
            </a:r>
            <a:r>
              <a:rPr sz="1400" spc="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entre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un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trabajador</a:t>
            </a:r>
            <a:r>
              <a:rPr sz="1400" spc="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y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un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empresario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y</a:t>
            </a:r>
            <a:r>
              <a:rPr sz="1400" spc="6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las</a:t>
            </a:r>
            <a:r>
              <a:rPr sz="1400" spc="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distintas</a:t>
            </a:r>
            <a:r>
              <a:rPr sz="1400" spc="5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situaciones</a:t>
            </a:r>
            <a:r>
              <a:rPr sz="1400" b="1" spc="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que</a:t>
            </a:r>
            <a:r>
              <a:rPr sz="1400" spc="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esta</a:t>
            </a:r>
            <a:r>
              <a:rPr sz="1400" spc="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se</a:t>
            </a:r>
            <a:r>
              <a:rPr sz="1400" spc="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puedan</a:t>
            </a:r>
            <a:r>
              <a:rPr sz="1400" spc="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derivar</a:t>
            </a:r>
            <a:r>
              <a:rPr sz="1400" spc="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están reguladas</a:t>
            </a:r>
            <a:r>
              <a:rPr sz="1400" spc="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por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el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Derecho</a:t>
            </a:r>
            <a:r>
              <a:rPr sz="1400" b="1" spc="-6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del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spc="-30" dirty="0">
                <a:latin typeface="Calibri"/>
                <a:cs typeface="Calibri"/>
              </a:rPr>
              <a:t>Trabajo,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que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está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formado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por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un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conjunto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normas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muy</a:t>
            </a:r>
            <a:r>
              <a:rPr sz="1400" spc="-20" dirty="0">
                <a:latin typeface="Calibri"/>
                <a:cs typeface="Calibri"/>
              </a:rPr>
              <a:t> distinto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origen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y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naturaleza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jurídica.</a:t>
            </a:r>
            <a:endParaRPr sz="1400" dirty="0">
              <a:latin typeface="Calibri"/>
              <a:cs typeface="Calibri"/>
            </a:endParaRPr>
          </a:p>
          <a:p>
            <a:pPr marL="25400" marR="24130" algn="just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El</a:t>
            </a:r>
            <a:r>
              <a:rPr sz="1400" spc="2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Derecho</a:t>
            </a:r>
            <a:r>
              <a:rPr sz="1400" spc="254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del</a:t>
            </a:r>
            <a:r>
              <a:rPr sz="1400" spc="2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Trabajo</a:t>
            </a:r>
            <a:r>
              <a:rPr sz="1400" spc="254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está</a:t>
            </a:r>
            <a:r>
              <a:rPr sz="1400" spc="2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integrado</a:t>
            </a:r>
            <a:r>
              <a:rPr sz="1400" spc="229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por</a:t>
            </a:r>
            <a:r>
              <a:rPr sz="1400" spc="2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un</a:t>
            </a:r>
            <a:r>
              <a:rPr sz="1400" spc="2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conjunto</a:t>
            </a:r>
            <a:r>
              <a:rPr sz="1400" spc="2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</a:t>
            </a:r>
            <a:r>
              <a:rPr sz="1400" spc="25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normas</a:t>
            </a:r>
            <a:r>
              <a:rPr sz="1400" b="1" spc="22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o</a:t>
            </a:r>
            <a:r>
              <a:rPr sz="1400" b="1" spc="24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fuentes</a:t>
            </a:r>
            <a:r>
              <a:rPr sz="1400" b="1" spc="2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que</a:t>
            </a:r>
            <a:r>
              <a:rPr sz="1400" spc="2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tienen</a:t>
            </a:r>
            <a:r>
              <a:rPr sz="1400" spc="229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su</a:t>
            </a:r>
            <a:r>
              <a:rPr sz="1400" spc="229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origen</a:t>
            </a:r>
            <a:r>
              <a:rPr sz="1400" spc="2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tanto</a:t>
            </a:r>
            <a:r>
              <a:rPr sz="1400" spc="254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en</a:t>
            </a:r>
            <a:r>
              <a:rPr sz="1400" spc="2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distintos</a:t>
            </a:r>
            <a:r>
              <a:rPr sz="1400" spc="25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órganos </a:t>
            </a:r>
            <a:r>
              <a:rPr sz="1400" dirty="0">
                <a:latin typeface="Calibri"/>
                <a:cs typeface="Calibri"/>
              </a:rPr>
              <a:t>nacionales</a:t>
            </a:r>
            <a:r>
              <a:rPr sz="1400" spc="3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como</a:t>
            </a:r>
            <a:r>
              <a:rPr sz="1400" spc="3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internacionales.</a:t>
            </a:r>
            <a:r>
              <a:rPr sz="1400" spc="3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Pero</a:t>
            </a:r>
            <a:r>
              <a:rPr sz="1400" spc="3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la</a:t>
            </a:r>
            <a:r>
              <a:rPr sz="1400" spc="3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principal</a:t>
            </a:r>
            <a:r>
              <a:rPr sz="1400" spc="3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especialidad</a:t>
            </a:r>
            <a:r>
              <a:rPr sz="1400" spc="3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del</a:t>
            </a:r>
            <a:r>
              <a:rPr sz="1400" spc="36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sistema</a:t>
            </a:r>
            <a:r>
              <a:rPr sz="1400" spc="3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</a:t>
            </a:r>
            <a:r>
              <a:rPr sz="1400" spc="36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normas</a:t>
            </a:r>
            <a:r>
              <a:rPr sz="1400" spc="3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del</a:t>
            </a:r>
            <a:r>
              <a:rPr sz="1400" spc="3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Derecho</a:t>
            </a:r>
            <a:r>
              <a:rPr sz="1400" spc="3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del</a:t>
            </a:r>
            <a:r>
              <a:rPr sz="1400" spc="3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Trabajo</a:t>
            </a:r>
            <a:r>
              <a:rPr sz="1400" spc="3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consiste</a:t>
            </a:r>
            <a:r>
              <a:rPr sz="1400" spc="34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en </a:t>
            </a:r>
            <a:r>
              <a:rPr sz="1400" dirty="0">
                <a:latin typeface="Calibri"/>
                <a:cs typeface="Calibri"/>
              </a:rPr>
              <a:t>atribuir</a:t>
            </a:r>
            <a:r>
              <a:rPr sz="1400" spc="7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8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los</a:t>
            </a:r>
            <a:r>
              <a:rPr sz="1400" spc="254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representantes</a:t>
            </a:r>
            <a:r>
              <a:rPr sz="1400" spc="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trabajadores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y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empresarios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la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capacidad</a:t>
            </a:r>
            <a:r>
              <a:rPr sz="1400" spc="-10" dirty="0">
                <a:latin typeface="Calibri"/>
                <a:cs typeface="Calibri"/>
              </a:rPr>
              <a:t> para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crear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normas,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como,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el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convenio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colectivo.</a:t>
            </a:r>
            <a:endParaRPr sz="1400" dirty="0">
              <a:latin typeface="Calibri"/>
              <a:cs typeface="Calibri"/>
            </a:endParaRPr>
          </a:p>
          <a:p>
            <a:pPr marL="25400" algn="just">
              <a:lnSpc>
                <a:spcPct val="100000"/>
              </a:lnSpc>
              <a:spcBef>
                <a:spcPts val="500"/>
              </a:spcBef>
            </a:pPr>
            <a:r>
              <a:rPr sz="1400" b="1" dirty="0">
                <a:latin typeface="Calibri"/>
                <a:cs typeface="Calibri"/>
              </a:rPr>
              <a:t>Las</a:t>
            </a:r>
            <a:r>
              <a:rPr sz="1400" b="1" spc="-20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fuentes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del</a:t>
            </a:r>
            <a:r>
              <a:rPr sz="1400" b="1" spc="-1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Derecho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Laboral</a:t>
            </a:r>
            <a:r>
              <a:rPr sz="1400" b="1" spc="-4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en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España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y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su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spc="-20" dirty="0">
                <a:latin typeface="Calibri"/>
                <a:cs typeface="Calibri"/>
              </a:rPr>
              <a:t>jerarquía</a:t>
            </a:r>
            <a:r>
              <a:rPr sz="1400" b="1" spc="-15" dirty="0"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las</a:t>
            </a:r>
            <a:r>
              <a:rPr sz="1400" b="1" spc="-1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spc="-20" dirty="0">
                <a:solidFill>
                  <a:srgbClr val="414141"/>
                </a:solidFill>
                <a:latin typeface="Calibri"/>
                <a:cs typeface="Calibri"/>
              </a:rPr>
              <a:t>encontramos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 en</a:t>
            </a:r>
            <a:r>
              <a:rPr sz="1400" b="1" spc="-1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el</a:t>
            </a:r>
            <a:r>
              <a:rPr sz="1400" b="1" spc="-10" dirty="0">
                <a:solidFill>
                  <a:srgbClr val="414141"/>
                </a:solidFill>
                <a:latin typeface="Calibri"/>
                <a:cs typeface="Calibri"/>
              </a:rPr>
              <a:t> siguiente</a:t>
            </a:r>
            <a:r>
              <a:rPr sz="1400" b="1" spc="1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414141"/>
                </a:solidFill>
                <a:latin typeface="Calibri"/>
                <a:cs typeface="Calibri"/>
              </a:rPr>
              <a:t>esquema:</a:t>
            </a:r>
            <a:r>
              <a:rPr sz="1400" b="1" spc="-5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414141"/>
                </a:solidFill>
                <a:latin typeface="Calibri"/>
                <a:cs typeface="Calibri"/>
              </a:rPr>
              <a:t>IMPORTANTE</a:t>
            </a:r>
            <a:endParaRPr sz="1400" dirty="0">
              <a:latin typeface="Calibri"/>
              <a:cs typeface="Calibri"/>
            </a:endParaRPr>
          </a:p>
          <a:p>
            <a:pPr marL="25400" algn="just">
              <a:lnSpc>
                <a:spcPct val="100000"/>
              </a:lnSpc>
            </a:pP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NINGUNA</a:t>
            </a:r>
            <a:r>
              <a:rPr sz="1400" b="1" spc="-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NORMA</a:t>
            </a:r>
            <a:r>
              <a:rPr sz="1400" b="1" spc="-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DE</a:t>
            </a:r>
            <a:r>
              <a:rPr sz="1400" b="1" spc="-1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RANGO</a:t>
            </a:r>
            <a:r>
              <a:rPr sz="1400" b="1" spc="-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INFERIOR</a:t>
            </a:r>
            <a:r>
              <a:rPr sz="1400" b="1" spc="-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PUEDE</a:t>
            </a:r>
            <a:r>
              <a:rPr sz="1400" b="1" spc="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EMPEORAR</a:t>
            </a:r>
            <a:r>
              <a:rPr sz="1400" b="1" spc="-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LAS</a:t>
            </a:r>
            <a:r>
              <a:rPr sz="1400" b="1" spc="-1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414141"/>
                </a:solidFill>
                <a:latin typeface="Calibri"/>
                <a:cs typeface="Calibri"/>
              </a:rPr>
              <a:t>CONDICIONES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 DE UNA</a:t>
            </a:r>
            <a:r>
              <a:rPr sz="1400" b="1" spc="-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NORMA</a:t>
            </a:r>
            <a:r>
              <a:rPr sz="1400" b="1" spc="-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DE</a:t>
            </a:r>
            <a:r>
              <a:rPr sz="1400" b="1" spc="-2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RANGO</a:t>
            </a:r>
            <a:r>
              <a:rPr sz="1400" b="1" spc="-1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SUPERIOR</a:t>
            </a:r>
            <a:r>
              <a:rPr sz="1400" b="1" spc="-1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(Por</a:t>
            </a:r>
            <a:r>
              <a:rPr sz="1400" b="1" spc="1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414141"/>
                </a:solidFill>
                <a:latin typeface="Calibri"/>
                <a:cs typeface="Calibri"/>
              </a:rPr>
              <a:t>encima</a:t>
            </a:r>
            <a:endParaRPr sz="1400" dirty="0">
              <a:latin typeface="Calibri"/>
              <a:cs typeface="Calibri"/>
            </a:endParaRPr>
          </a:p>
          <a:p>
            <a:pPr marL="25400">
              <a:lnSpc>
                <a:spcPct val="100000"/>
              </a:lnSpc>
            </a:pPr>
            <a:r>
              <a:rPr sz="1400" b="1" spc="-25" dirty="0">
                <a:solidFill>
                  <a:srgbClr val="414141"/>
                </a:solidFill>
                <a:latin typeface="Calibri"/>
                <a:cs typeface="Calibri"/>
              </a:rPr>
              <a:t>en</a:t>
            </a:r>
            <a:endParaRPr sz="1400" dirty="0">
              <a:latin typeface="Calibri"/>
              <a:cs typeface="Calibri"/>
            </a:endParaRPr>
          </a:p>
          <a:p>
            <a:pPr marL="25400" marR="19685" algn="just">
              <a:lnSpc>
                <a:spcPct val="100000"/>
              </a:lnSpc>
            </a:pP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el</a:t>
            </a:r>
            <a:r>
              <a:rPr sz="1400" b="1" spc="1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nivel</a:t>
            </a:r>
            <a:r>
              <a:rPr sz="1400" b="1" spc="1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de</a:t>
            </a:r>
            <a:r>
              <a:rPr sz="1400" b="1" spc="1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la pirámide)</a:t>
            </a:r>
            <a:r>
              <a:rPr sz="1400" b="1" spc="-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El principio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jerarquía</a:t>
            </a:r>
            <a:r>
              <a:rPr sz="1400" b="1" spc="-1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normativa</a:t>
            </a:r>
            <a:r>
              <a:rPr sz="1400" b="1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significa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que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las</a:t>
            </a:r>
            <a:r>
              <a:rPr sz="1400" b="1" spc="1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normas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de</a:t>
            </a:r>
            <a:r>
              <a:rPr sz="1400" b="1" spc="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mayor rango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prevalecen</a:t>
            </a:r>
            <a:r>
              <a:rPr sz="1400" b="1" spc="1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sobre</a:t>
            </a:r>
            <a:r>
              <a:rPr sz="1400" b="1" spc="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las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de </a:t>
            </a:r>
            <a:r>
              <a:rPr sz="1400" b="1" spc="-10" dirty="0">
                <a:latin typeface="Calibri"/>
                <a:cs typeface="Calibri"/>
              </a:rPr>
              <a:t>menor </a:t>
            </a:r>
            <a:r>
              <a:rPr sz="1400" b="1" dirty="0">
                <a:latin typeface="Calibri"/>
                <a:cs typeface="Calibri"/>
              </a:rPr>
              <a:t>rango</a:t>
            </a:r>
            <a:r>
              <a:rPr sz="1400" dirty="0">
                <a:latin typeface="Calibri"/>
                <a:cs typeface="Calibri"/>
              </a:rPr>
              <a:t>,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y,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su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vez,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que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las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las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de menor rango</a:t>
            </a:r>
            <a:r>
              <a:rPr sz="1400" b="1" spc="-2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no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pueden</a:t>
            </a:r>
            <a:r>
              <a:rPr sz="1400" b="1" spc="-15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contradecir</a:t>
            </a:r>
            <a:r>
              <a:rPr sz="1400" b="1" spc="-1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lo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dispuesto</a:t>
            </a:r>
            <a:r>
              <a:rPr sz="1400" b="1" spc="-2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en las</a:t>
            </a:r>
            <a:r>
              <a:rPr sz="1400" b="1" spc="-1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normas</a:t>
            </a:r>
            <a:r>
              <a:rPr sz="1400" b="1" spc="-2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de</a:t>
            </a:r>
            <a:r>
              <a:rPr sz="1400" b="1" spc="-1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rango</a:t>
            </a:r>
            <a:r>
              <a:rPr sz="1400" b="1" spc="-20" dirty="0">
                <a:latin typeface="Calibri"/>
                <a:cs typeface="Calibri"/>
              </a:rPr>
              <a:t> </a:t>
            </a:r>
            <a:r>
              <a:rPr sz="1400" b="1" spc="-25" dirty="0">
                <a:latin typeface="Calibri"/>
                <a:cs typeface="Calibri"/>
              </a:rPr>
              <a:t>superior.</a:t>
            </a:r>
            <a:r>
              <a:rPr sz="1400" b="1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Esto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significa, </a:t>
            </a:r>
            <a:r>
              <a:rPr sz="1400" dirty="0">
                <a:latin typeface="Calibri"/>
                <a:cs typeface="Calibri"/>
              </a:rPr>
              <a:t>por</a:t>
            </a:r>
            <a:r>
              <a:rPr sz="1400" spc="229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ejemplo,</a:t>
            </a:r>
            <a:r>
              <a:rPr sz="1400" spc="18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que</a:t>
            </a:r>
            <a:r>
              <a:rPr sz="1400" spc="19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una</a:t>
            </a:r>
            <a:r>
              <a:rPr sz="1400" spc="19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ley</a:t>
            </a:r>
            <a:r>
              <a:rPr sz="1400" spc="19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no</a:t>
            </a:r>
            <a:r>
              <a:rPr sz="1400" spc="20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puede</a:t>
            </a:r>
            <a:r>
              <a:rPr sz="1400" spc="180" dirty="0">
                <a:latin typeface="Calibri"/>
                <a:cs typeface="Calibri"/>
              </a:rPr>
              <a:t> </a:t>
            </a:r>
            <a:r>
              <a:rPr sz="1400" spc="-35" dirty="0">
                <a:latin typeface="Calibri"/>
                <a:cs typeface="Calibri"/>
              </a:rPr>
              <a:t>e</a:t>
            </a:r>
            <a:r>
              <a:rPr sz="1400" spc="-25" dirty="0">
                <a:latin typeface="Calibri"/>
                <a:cs typeface="Calibri"/>
              </a:rPr>
              <a:t>s</a:t>
            </a:r>
            <a:r>
              <a:rPr sz="1400" spc="-45" dirty="0">
                <a:latin typeface="Calibri"/>
                <a:cs typeface="Calibri"/>
              </a:rPr>
              <a:t>t</a:t>
            </a:r>
            <a:r>
              <a:rPr sz="1400" spc="-625" dirty="0">
                <a:latin typeface="Calibri"/>
                <a:cs typeface="Calibri"/>
              </a:rPr>
              <a:t>a</a:t>
            </a:r>
            <a:r>
              <a:rPr sz="1125" spc="-22" baseline="-11111" dirty="0">
                <a:solidFill>
                  <a:srgbClr val="262626"/>
                </a:solidFill>
                <a:latin typeface="Calibri"/>
                <a:cs typeface="Calibri"/>
              </a:rPr>
              <a:t>5</a:t>
            </a:r>
            <a:r>
              <a:rPr sz="1125" spc="157" baseline="-11111" dirty="0">
                <a:solidFill>
                  <a:srgbClr val="262626"/>
                </a:solidFill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blecer</a:t>
            </a:r>
            <a:r>
              <a:rPr sz="1400" spc="19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un</a:t>
            </a:r>
            <a:r>
              <a:rPr sz="1400" spc="17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contenido</a:t>
            </a:r>
            <a:r>
              <a:rPr sz="1400" spc="19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contrario</a:t>
            </a:r>
            <a:r>
              <a:rPr sz="1400" spc="18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20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lo</a:t>
            </a:r>
            <a:r>
              <a:rPr sz="1400" spc="18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dictado</a:t>
            </a:r>
            <a:r>
              <a:rPr sz="1400" spc="18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por</a:t>
            </a:r>
            <a:r>
              <a:rPr sz="1400" spc="19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la</a:t>
            </a:r>
            <a:r>
              <a:rPr sz="1400" spc="18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Constitución,</a:t>
            </a:r>
            <a:r>
              <a:rPr sz="1400" spc="18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al</a:t>
            </a:r>
            <a:r>
              <a:rPr sz="1400" spc="18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ser</a:t>
            </a:r>
            <a:r>
              <a:rPr sz="1400" spc="19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esta</a:t>
            </a:r>
            <a:r>
              <a:rPr sz="1400" spc="19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la</a:t>
            </a:r>
            <a:r>
              <a:rPr sz="1400" spc="1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norma</a:t>
            </a:r>
            <a:r>
              <a:rPr sz="1400" spc="17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de </a:t>
            </a:r>
            <a:r>
              <a:rPr sz="1400" dirty="0">
                <a:latin typeface="Calibri"/>
                <a:cs typeface="Calibri"/>
              </a:rPr>
              <a:t>máximo</a:t>
            </a:r>
            <a:r>
              <a:rPr sz="1400" spc="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rango</a:t>
            </a:r>
            <a:r>
              <a:rPr sz="1400" spc="26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en</a:t>
            </a:r>
            <a:r>
              <a:rPr sz="1400" spc="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el</a:t>
            </a:r>
            <a:r>
              <a:rPr sz="1400" spc="6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ordenamiento</a:t>
            </a:r>
            <a:r>
              <a:rPr sz="1400" spc="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jurídico</a:t>
            </a:r>
            <a:r>
              <a:rPr sz="1400" spc="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español;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la</a:t>
            </a:r>
            <a:r>
              <a:rPr sz="1400" spc="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norma</a:t>
            </a:r>
            <a:r>
              <a:rPr sz="1400" spc="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que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contradiga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la</a:t>
            </a:r>
            <a:r>
              <a:rPr sz="1400" spc="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Constitución</a:t>
            </a:r>
            <a:r>
              <a:rPr sz="1400" spc="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podrá</a:t>
            </a:r>
            <a:r>
              <a:rPr sz="1400" spc="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ser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declarada</a:t>
            </a:r>
            <a:r>
              <a:rPr sz="1400" spc="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inconstitucional</a:t>
            </a:r>
            <a:r>
              <a:rPr sz="1400" spc="45" dirty="0">
                <a:latin typeface="Calibri"/>
                <a:cs typeface="Calibri"/>
              </a:rPr>
              <a:t> </a:t>
            </a:r>
            <a:r>
              <a:rPr sz="1400" spc="-50" dirty="0">
                <a:latin typeface="Calibri"/>
                <a:cs typeface="Calibri"/>
              </a:rPr>
              <a:t>y </a:t>
            </a:r>
            <a:r>
              <a:rPr sz="1400" dirty="0">
                <a:latin typeface="Calibri"/>
                <a:cs typeface="Calibri"/>
              </a:rPr>
              <a:t>no se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aplicará.</a:t>
            </a:r>
            <a:r>
              <a:rPr sz="1400" spc="5" dirty="0"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Otro</a:t>
            </a:r>
            <a:r>
              <a:rPr sz="1400" b="1" spc="2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ejemplo</a:t>
            </a:r>
            <a:r>
              <a:rPr sz="1400" b="1" spc="-4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ningún</a:t>
            </a:r>
            <a:r>
              <a:rPr sz="1400" b="1" spc="-1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spc="-25" dirty="0">
                <a:solidFill>
                  <a:srgbClr val="414141"/>
                </a:solidFill>
                <a:latin typeface="Calibri"/>
                <a:cs typeface="Calibri"/>
              </a:rPr>
              <a:t>contrato</a:t>
            </a:r>
            <a:r>
              <a:rPr sz="1400" b="1" spc="-4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puede</a:t>
            </a:r>
            <a:r>
              <a:rPr sz="1400" b="1" spc="-3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spc="-20" dirty="0">
                <a:solidFill>
                  <a:srgbClr val="414141"/>
                </a:solidFill>
                <a:latin typeface="Calibri"/>
                <a:cs typeface="Calibri"/>
              </a:rPr>
              <a:t>empeorar</a:t>
            </a:r>
            <a:r>
              <a:rPr sz="1400" b="1" spc="-4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lo</a:t>
            </a:r>
            <a:r>
              <a:rPr sz="1400" b="1" spc="-1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que</a:t>
            </a:r>
            <a:r>
              <a:rPr sz="1400" b="1" spc="-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ha</a:t>
            </a:r>
            <a:r>
              <a:rPr sz="1400" b="1" spc="-4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sido</a:t>
            </a:r>
            <a:r>
              <a:rPr sz="1400" b="1" spc="-1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414141"/>
                </a:solidFill>
                <a:latin typeface="Calibri"/>
                <a:cs typeface="Calibri"/>
              </a:rPr>
              <a:t>aprobado</a:t>
            </a:r>
            <a:r>
              <a:rPr sz="1400" b="1" spc="-4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y</a:t>
            </a:r>
            <a:r>
              <a:rPr sz="1400" b="1" spc="-10" dirty="0">
                <a:solidFill>
                  <a:srgbClr val="414141"/>
                </a:solidFill>
                <a:latin typeface="Calibri"/>
                <a:cs typeface="Calibri"/>
              </a:rPr>
              <a:t> reconocido</a:t>
            </a:r>
            <a:r>
              <a:rPr sz="1400" b="1" spc="-5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en</a:t>
            </a:r>
            <a:r>
              <a:rPr sz="1400" b="1" spc="-3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414141"/>
                </a:solidFill>
                <a:latin typeface="Calibri"/>
                <a:cs typeface="Calibri"/>
              </a:rPr>
              <a:t>un</a:t>
            </a:r>
            <a:r>
              <a:rPr sz="1400" b="1" spc="-1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414141"/>
                </a:solidFill>
                <a:latin typeface="Calibri"/>
                <a:cs typeface="Calibri"/>
              </a:rPr>
              <a:t>Convenio Colectivo.</a:t>
            </a:r>
            <a:endParaRPr sz="1400" dirty="0">
              <a:latin typeface="Calibri"/>
              <a:cs typeface="Calibri"/>
            </a:endParaRPr>
          </a:p>
          <a:p>
            <a:pPr marL="25400" algn="just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El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orden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jerárquico</a:t>
            </a:r>
            <a:r>
              <a:rPr sz="1400" spc="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en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España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es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el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siguiente: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73096" y="4160520"/>
            <a:ext cx="5964935" cy="268528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23544" y="1036320"/>
            <a:ext cx="8727948" cy="507034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719533" y="6645574"/>
            <a:ext cx="73660" cy="1390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50" spc="-50" dirty="0">
                <a:solidFill>
                  <a:srgbClr val="262626"/>
                </a:solidFill>
                <a:latin typeface="Calibri"/>
                <a:cs typeface="Calibri"/>
              </a:rPr>
              <a:t>8</a:t>
            </a:r>
            <a:endParaRPr sz="750" dirty="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1019" y="512064"/>
            <a:ext cx="9002267" cy="588568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9011" y="578555"/>
            <a:ext cx="34410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2.</a:t>
            </a:r>
            <a:r>
              <a:rPr b="0" spc="-4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La</a:t>
            </a:r>
            <a:r>
              <a:rPr b="0" spc="-5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spc="-10" dirty="0">
                <a:solidFill>
                  <a:srgbClr val="4F6228"/>
                </a:solidFill>
                <a:latin typeface="Calibri"/>
                <a:cs typeface="Calibri"/>
              </a:rPr>
              <a:t>regulación</a:t>
            </a:r>
            <a:r>
              <a:rPr b="0" spc="-1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de</a:t>
            </a:r>
            <a:r>
              <a:rPr b="0" spc="-5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la</a:t>
            </a:r>
            <a:r>
              <a:rPr b="0" spc="-6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dirty="0">
                <a:solidFill>
                  <a:srgbClr val="4F6228"/>
                </a:solidFill>
                <a:latin typeface="Calibri"/>
                <a:cs typeface="Calibri"/>
              </a:rPr>
              <a:t>relación</a:t>
            </a:r>
            <a:r>
              <a:rPr b="0" spc="-3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b="0" spc="-10" dirty="0">
                <a:solidFill>
                  <a:srgbClr val="4F6228"/>
                </a:solidFill>
                <a:latin typeface="Calibri"/>
                <a:cs typeface="Calibri"/>
              </a:rPr>
              <a:t>laboral</a:t>
            </a:r>
          </a:p>
        </p:txBody>
      </p:sp>
      <p:sp>
        <p:nvSpPr>
          <p:cNvPr id="3" name="object 3"/>
          <p:cNvSpPr/>
          <p:nvPr/>
        </p:nvSpPr>
        <p:spPr>
          <a:xfrm>
            <a:off x="3776472" y="1755647"/>
            <a:ext cx="594360" cy="1045844"/>
          </a:xfrm>
          <a:custGeom>
            <a:avLst/>
            <a:gdLst/>
            <a:ahLst/>
            <a:cxnLst/>
            <a:rect l="l" t="t" r="r" b="b"/>
            <a:pathLst>
              <a:path w="594360" h="1045844">
                <a:moveTo>
                  <a:pt x="534924" y="1045464"/>
                </a:moveTo>
                <a:lnTo>
                  <a:pt x="59436" y="1045464"/>
                </a:lnTo>
                <a:lnTo>
                  <a:pt x="36576" y="1039368"/>
                </a:lnTo>
                <a:lnTo>
                  <a:pt x="16763" y="1027176"/>
                </a:lnTo>
                <a:lnTo>
                  <a:pt x="4572" y="1007364"/>
                </a:lnTo>
                <a:lnTo>
                  <a:pt x="0" y="984504"/>
                </a:lnTo>
                <a:lnTo>
                  <a:pt x="0" y="59436"/>
                </a:lnTo>
                <a:lnTo>
                  <a:pt x="4572" y="36576"/>
                </a:lnTo>
                <a:lnTo>
                  <a:pt x="16763" y="18288"/>
                </a:lnTo>
                <a:lnTo>
                  <a:pt x="36576" y="4572"/>
                </a:lnTo>
                <a:lnTo>
                  <a:pt x="59436" y="0"/>
                </a:lnTo>
                <a:lnTo>
                  <a:pt x="534924" y="0"/>
                </a:lnTo>
                <a:lnTo>
                  <a:pt x="557784" y="4572"/>
                </a:lnTo>
                <a:lnTo>
                  <a:pt x="577596" y="18288"/>
                </a:lnTo>
                <a:lnTo>
                  <a:pt x="589788" y="36576"/>
                </a:lnTo>
                <a:lnTo>
                  <a:pt x="594360" y="59436"/>
                </a:lnTo>
                <a:lnTo>
                  <a:pt x="594360" y="984504"/>
                </a:lnTo>
                <a:lnTo>
                  <a:pt x="589788" y="1007364"/>
                </a:lnTo>
                <a:lnTo>
                  <a:pt x="577596" y="1027176"/>
                </a:lnTo>
                <a:lnTo>
                  <a:pt x="557784" y="1039368"/>
                </a:lnTo>
                <a:lnTo>
                  <a:pt x="534924" y="1045464"/>
                </a:lnTo>
                <a:close/>
              </a:path>
            </a:pathLst>
          </a:custGeom>
          <a:solidFill>
            <a:srgbClr val="F6954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3814064" y="1893849"/>
            <a:ext cx="533400" cy="717550"/>
          </a:xfrm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76200" marR="64769" algn="ctr">
              <a:lnSpc>
                <a:spcPct val="97500"/>
              </a:lnSpc>
              <a:spcBef>
                <a:spcPts val="155"/>
              </a:spcBef>
            </a:pPr>
            <a:r>
              <a:rPr sz="600" b="1" dirty="0">
                <a:latin typeface="Calibri"/>
                <a:cs typeface="Calibri"/>
              </a:rPr>
              <a:t>Principio</a:t>
            </a:r>
            <a:r>
              <a:rPr sz="600" b="1" spc="160" dirty="0">
                <a:latin typeface="Calibri"/>
                <a:cs typeface="Calibri"/>
              </a:rPr>
              <a:t> </a:t>
            </a:r>
            <a:r>
              <a:rPr sz="600" b="1" spc="-25" dirty="0">
                <a:latin typeface="Calibri"/>
                <a:cs typeface="Calibri"/>
              </a:rPr>
              <a:t>in</a:t>
            </a:r>
            <a:r>
              <a:rPr sz="600" b="1" spc="500" dirty="0">
                <a:latin typeface="Calibri"/>
                <a:cs typeface="Calibri"/>
              </a:rPr>
              <a:t> </a:t>
            </a:r>
            <a:r>
              <a:rPr sz="600" b="1" dirty="0">
                <a:latin typeface="Calibri"/>
                <a:cs typeface="Calibri"/>
              </a:rPr>
              <a:t>dubio</a:t>
            </a:r>
            <a:r>
              <a:rPr sz="600" b="1" spc="25" dirty="0">
                <a:latin typeface="Calibri"/>
                <a:cs typeface="Calibri"/>
              </a:rPr>
              <a:t> </a:t>
            </a:r>
            <a:r>
              <a:rPr sz="600" b="1" spc="-25" dirty="0">
                <a:latin typeface="Calibri"/>
                <a:cs typeface="Calibri"/>
              </a:rPr>
              <a:t>pro</a:t>
            </a:r>
            <a:r>
              <a:rPr sz="600" b="1" spc="500" dirty="0">
                <a:latin typeface="Calibri"/>
                <a:cs typeface="Calibri"/>
              </a:rPr>
              <a:t> </a:t>
            </a:r>
            <a:r>
              <a:rPr sz="600" b="1" spc="-10" dirty="0">
                <a:latin typeface="Calibri"/>
                <a:cs typeface="Calibri"/>
              </a:rPr>
              <a:t>operario</a:t>
            </a:r>
            <a:endParaRPr sz="600" dirty="0">
              <a:latin typeface="Calibri"/>
              <a:cs typeface="Calibri"/>
            </a:endParaRPr>
          </a:p>
          <a:p>
            <a:pPr marL="12700" marR="5080" indent="1270" algn="ctr">
              <a:lnSpc>
                <a:spcPct val="95700"/>
              </a:lnSpc>
              <a:spcBef>
                <a:spcPts val="290"/>
              </a:spcBef>
            </a:pPr>
            <a:r>
              <a:rPr sz="600" dirty="0">
                <a:latin typeface="Calibri"/>
                <a:cs typeface="Calibri"/>
              </a:rPr>
              <a:t>(</a:t>
            </a:r>
            <a:r>
              <a:rPr sz="500" dirty="0">
                <a:latin typeface="Calibri"/>
                <a:cs typeface="Calibri"/>
              </a:rPr>
              <a:t>en</a:t>
            </a:r>
            <a:r>
              <a:rPr sz="500" spc="2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caso</a:t>
            </a:r>
            <a:r>
              <a:rPr sz="500" spc="1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de</a:t>
            </a:r>
            <a:r>
              <a:rPr sz="500" spc="25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duda,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el</a:t>
            </a:r>
            <a:r>
              <a:rPr sz="500" spc="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Tribunal</a:t>
            </a:r>
            <a:r>
              <a:rPr sz="500" spc="40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acogerá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la</a:t>
            </a:r>
            <a:r>
              <a:rPr sz="500" spc="10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interpretación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más</a:t>
            </a:r>
            <a:r>
              <a:rPr sz="500" spc="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favorable</a:t>
            </a:r>
            <a:r>
              <a:rPr sz="500" spc="50" dirty="0">
                <a:latin typeface="Calibri"/>
                <a:cs typeface="Calibri"/>
              </a:rPr>
              <a:t> </a:t>
            </a:r>
            <a:r>
              <a:rPr sz="500" spc="-20" dirty="0">
                <a:latin typeface="Calibri"/>
                <a:cs typeface="Calibri"/>
              </a:rPr>
              <a:t>para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el</a:t>
            </a:r>
            <a:r>
              <a:rPr sz="500" spc="25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trabajador/a)</a:t>
            </a:r>
            <a:endParaRPr sz="50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242303" y="1749551"/>
            <a:ext cx="658495" cy="1051560"/>
          </a:xfrm>
          <a:custGeom>
            <a:avLst/>
            <a:gdLst/>
            <a:ahLst/>
            <a:cxnLst/>
            <a:rect l="l" t="t" r="r" b="b"/>
            <a:pathLst>
              <a:path w="658495" h="1051560">
                <a:moveTo>
                  <a:pt x="592836" y="1051560"/>
                </a:moveTo>
                <a:lnTo>
                  <a:pt x="65532" y="1051560"/>
                </a:lnTo>
                <a:lnTo>
                  <a:pt x="41148" y="1045464"/>
                </a:lnTo>
                <a:lnTo>
                  <a:pt x="19812" y="1031748"/>
                </a:lnTo>
                <a:lnTo>
                  <a:pt x="6096" y="1010412"/>
                </a:lnTo>
                <a:lnTo>
                  <a:pt x="0" y="984504"/>
                </a:lnTo>
                <a:lnTo>
                  <a:pt x="0" y="67056"/>
                </a:lnTo>
                <a:lnTo>
                  <a:pt x="6096" y="41148"/>
                </a:lnTo>
                <a:lnTo>
                  <a:pt x="19812" y="19812"/>
                </a:lnTo>
                <a:lnTo>
                  <a:pt x="41148" y="6096"/>
                </a:lnTo>
                <a:lnTo>
                  <a:pt x="65532" y="0"/>
                </a:lnTo>
                <a:lnTo>
                  <a:pt x="592836" y="0"/>
                </a:lnTo>
                <a:lnTo>
                  <a:pt x="618744" y="6096"/>
                </a:lnTo>
                <a:lnTo>
                  <a:pt x="640080" y="19812"/>
                </a:lnTo>
                <a:lnTo>
                  <a:pt x="653796" y="41148"/>
                </a:lnTo>
                <a:lnTo>
                  <a:pt x="658368" y="67056"/>
                </a:lnTo>
                <a:lnTo>
                  <a:pt x="658368" y="984504"/>
                </a:lnTo>
                <a:lnTo>
                  <a:pt x="653796" y="1010412"/>
                </a:lnTo>
                <a:lnTo>
                  <a:pt x="640080" y="1031748"/>
                </a:lnTo>
                <a:lnTo>
                  <a:pt x="618744" y="1045464"/>
                </a:lnTo>
                <a:lnTo>
                  <a:pt x="592836" y="1051560"/>
                </a:lnTo>
                <a:close/>
              </a:path>
            </a:pathLst>
          </a:custGeom>
          <a:solidFill>
            <a:srgbClr val="F6954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6293642" y="1748419"/>
            <a:ext cx="557530" cy="1002665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5"/>
              </a:spcBef>
            </a:pPr>
            <a:r>
              <a:rPr sz="600" b="1" dirty="0">
                <a:latin typeface="Calibri"/>
                <a:cs typeface="Calibri"/>
              </a:rPr>
              <a:t>Norma</a:t>
            </a:r>
            <a:r>
              <a:rPr sz="600" b="1" spc="55" dirty="0">
                <a:latin typeface="Calibri"/>
                <a:cs typeface="Calibri"/>
              </a:rPr>
              <a:t> </a:t>
            </a:r>
            <a:r>
              <a:rPr sz="600" b="1" spc="-10" dirty="0">
                <a:latin typeface="Calibri"/>
                <a:cs typeface="Calibri"/>
              </a:rPr>
              <a:t>mínima</a:t>
            </a:r>
            <a:endParaRPr sz="600" dirty="0">
              <a:latin typeface="Calibri"/>
              <a:cs typeface="Calibri"/>
            </a:endParaRPr>
          </a:p>
          <a:p>
            <a:pPr marL="12065" marR="5080" algn="ctr">
              <a:lnSpc>
                <a:spcPct val="95500"/>
              </a:lnSpc>
              <a:spcBef>
                <a:spcPts val="295"/>
              </a:spcBef>
            </a:pPr>
            <a:r>
              <a:rPr sz="600" dirty="0">
                <a:latin typeface="Calibri"/>
                <a:cs typeface="Calibri"/>
              </a:rPr>
              <a:t>(</a:t>
            </a:r>
            <a:r>
              <a:rPr sz="500" dirty="0">
                <a:latin typeface="Calibri"/>
                <a:cs typeface="Calibri"/>
              </a:rPr>
              <a:t>Garantiza</a:t>
            </a:r>
            <a:r>
              <a:rPr sz="500" spc="3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que</a:t>
            </a:r>
            <a:r>
              <a:rPr sz="500" spc="5" dirty="0">
                <a:latin typeface="Calibri"/>
                <a:cs typeface="Calibri"/>
              </a:rPr>
              <a:t> </a:t>
            </a:r>
            <a:r>
              <a:rPr sz="500" spc="-20" dirty="0">
                <a:latin typeface="Calibri"/>
                <a:cs typeface="Calibri"/>
              </a:rPr>
              <a:t>cada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norma</a:t>
            </a:r>
            <a:r>
              <a:rPr sz="500" spc="2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relativa</a:t>
            </a:r>
            <a:r>
              <a:rPr sz="500" spc="55" dirty="0">
                <a:latin typeface="Calibri"/>
                <a:cs typeface="Calibri"/>
              </a:rPr>
              <a:t> </a:t>
            </a:r>
            <a:r>
              <a:rPr sz="500" spc="-50" dirty="0">
                <a:latin typeface="Calibri"/>
                <a:cs typeface="Calibri"/>
              </a:rPr>
              <a:t>a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condiciones</a:t>
            </a:r>
            <a:r>
              <a:rPr sz="500" spc="75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de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trabajo,</a:t>
            </a:r>
            <a:r>
              <a:rPr sz="500" spc="1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debe</a:t>
            </a:r>
            <a:r>
              <a:rPr sz="500" spc="20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tener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en</a:t>
            </a:r>
            <a:r>
              <a:rPr sz="500" spc="3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cuenta</a:t>
            </a:r>
            <a:r>
              <a:rPr sz="500" spc="2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que</a:t>
            </a:r>
            <a:r>
              <a:rPr sz="500" spc="30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las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establecidas</a:t>
            </a:r>
            <a:r>
              <a:rPr sz="500" spc="7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con</a:t>
            </a:r>
            <a:r>
              <a:rPr sz="500" spc="15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tal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carácter</a:t>
            </a:r>
            <a:r>
              <a:rPr sz="500" spc="4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en</a:t>
            </a:r>
            <a:r>
              <a:rPr sz="500" spc="2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las</a:t>
            </a:r>
            <a:r>
              <a:rPr sz="500" spc="40" dirty="0">
                <a:latin typeface="Calibri"/>
                <a:cs typeface="Calibri"/>
              </a:rPr>
              <a:t> </a:t>
            </a:r>
            <a:r>
              <a:rPr sz="500" spc="-35" dirty="0">
                <a:latin typeface="Calibri"/>
                <a:cs typeface="Calibri"/>
              </a:rPr>
              <a:t>de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rango</a:t>
            </a:r>
            <a:r>
              <a:rPr sz="500" spc="1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superior</a:t>
            </a:r>
            <a:r>
              <a:rPr sz="500" spc="50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son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inderogables</a:t>
            </a:r>
            <a:r>
              <a:rPr sz="500" spc="50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en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perjuicio</a:t>
            </a:r>
            <a:r>
              <a:rPr sz="500" spc="60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del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trabajador/a.)</a:t>
            </a:r>
            <a:endParaRPr sz="500" dirty="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969763" y="1755647"/>
            <a:ext cx="581025" cy="1045844"/>
          </a:xfrm>
          <a:custGeom>
            <a:avLst/>
            <a:gdLst/>
            <a:ahLst/>
            <a:cxnLst/>
            <a:rect l="l" t="t" r="r" b="b"/>
            <a:pathLst>
              <a:path w="581025" h="1045844">
                <a:moveTo>
                  <a:pt x="521208" y="1045464"/>
                </a:moveTo>
                <a:lnTo>
                  <a:pt x="57912" y="1045464"/>
                </a:lnTo>
                <a:lnTo>
                  <a:pt x="35051" y="1040892"/>
                </a:lnTo>
                <a:lnTo>
                  <a:pt x="16764" y="1027176"/>
                </a:lnTo>
                <a:lnTo>
                  <a:pt x="4571" y="1008888"/>
                </a:lnTo>
                <a:lnTo>
                  <a:pt x="0" y="986028"/>
                </a:lnTo>
                <a:lnTo>
                  <a:pt x="0" y="57912"/>
                </a:lnTo>
                <a:lnTo>
                  <a:pt x="4571" y="35051"/>
                </a:lnTo>
                <a:lnTo>
                  <a:pt x="16764" y="16764"/>
                </a:lnTo>
                <a:lnTo>
                  <a:pt x="35051" y="4572"/>
                </a:lnTo>
                <a:lnTo>
                  <a:pt x="57912" y="0"/>
                </a:lnTo>
                <a:lnTo>
                  <a:pt x="521208" y="0"/>
                </a:lnTo>
                <a:lnTo>
                  <a:pt x="544068" y="4572"/>
                </a:lnTo>
                <a:lnTo>
                  <a:pt x="562356" y="16764"/>
                </a:lnTo>
                <a:lnTo>
                  <a:pt x="576072" y="35051"/>
                </a:lnTo>
                <a:lnTo>
                  <a:pt x="580644" y="57912"/>
                </a:lnTo>
                <a:lnTo>
                  <a:pt x="580644" y="986028"/>
                </a:lnTo>
                <a:lnTo>
                  <a:pt x="576072" y="1008888"/>
                </a:lnTo>
                <a:lnTo>
                  <a:pt x="562356" y="1027176"/>
                </a:lnTo>
                <a:lnTo>
                  <a:pt x="544068" y="1040892"/>
                </a:lnTo>
                <a:lnTo>
                  <a:pt x="521208" y="1045464"/>
                </a:lnTo>
                <a:close/>
              </a:path>
            </a:pathLst>
          </a:custGeom>
          <a:solidFill>
            <a:srgbClr val="F6954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4995191" y="1764290"/>
            <a:ext cx="501015" cy="993140"/>
          </a:xfrm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60960" marR="52069" algn="ctr">
              <a:lnSpc>
                <a:spcPts val="710"/>
              </a:lnSpc>
              <a:spcBef>
                <a:spcPts val="165"/>
              </a:spcBef>
            </a:pPr>
            <a:r>
              <a:rPr sz="600" b="1" dirty="0">
                <a:latin typeface="Calibri"/>
                <a:cs typeface="Calibri"/>
              </a:rPr>
              <a:t>Norma</a:t>
            </a:r>
            <a:r>
              <a:rPr sz="600" b="1" spc="55" dirty="0">
                <a:latin typeface="Calibri"/>
                <a:cs typeface="Calibri"/>
              </a:rPr>
              <a:t> </a:t>
            </a:r>
            <a:r>
              <a:rPr sz="600" b="1" spc="-25" dirty="0">
                <a:latin typeface="Calibri"/>
                <a:cs typeface="Calibri"/>
              </a:rPr>
              <a:t>más</a:t>
            </a:r>
            <a:r>
              <a:rPr sz="600" b="1" spc="500" dirty="0">
                <a:latin typeface="Calibri"/>
                <a:cs typeface="Calibri"/>
              </a:rPr>
              <a:t> </a:t>
            </a:r>
            <a:r>
              <a:rPr sz="600" b="1" spc="-10" dirty="0">
                <a:latin typeface="Calibri"/>
                <a:cs typeface="Calibri"/>
              </a:rPr>
              <a:t>favorable</a:t>
            </a:r>
            <a:endParaRPr sz="600" dirty="0">
              <a:latin typeface="Calibri"/>
              <a:cs typeface="Calibri"/>
            </a:endParaRPr>
          </a:p>
          <a:p>
            <a:pPr marL="12065" marR="5080" algn="ctr">
              <a:lnSpc>
                <a:spcPct val="95600"/>
              </a:lnSpc>
              <a:spcBef>
                <a:spcPts val="275"/>
              </a:spcBef>
            </a:pPr>
            <a:r>
              <a:rPr sz="600" dirty="0">
                <a:latin typeface="Calibri"/>
                <a:cs typeface="Calibri"/>
              </a:rPr>
              <a:t>(</a:t>
            </a:r>
            <a:r>
              <a:rPr sz="500" dirty="0">
                <a:latin typeface="Calibri"/>
                <a:cs typeface="Calibri"/>
              </a:rPr>
              <a:t>Si</a:t>
            </a:r>
            <a:r>
              <a:rPr sz="500" spc="1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el</a:t>
            </a:r>
            <a:r>
              <a:rPr sz="500" spc="20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trabajador/a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ha</a:t>
            </a:r>
            <a:r>
              <a:rPr sz="500" spc="10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adquirido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beneficios</a:t>
            </a:r>
            <a:r>
              <a:rPr sz="500" spc="80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por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contrato</a:t>
            </a:r>
            <a:r>
              <a:rPr sz="500" spc="15" dirty="0">
                <a:latin typeface="Calibri"/>
                <a:cs typeface="Calibri"/>
              </a:rPr>
              <a:t> </a:t>
            </a:r>
            <a:r>
              <a:rPr sz="500" spc="-50" dirty="0">
                <a:latin typeface="Calibri"/>
                <a:cs typeface="Calibri"/>
              </a:rPr>
              <a:t>o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convenio,</a:t>
            </a:r>
            <a:r>
              <a:rPr sz="500" spc="35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se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deben</a:t>
            </a:r>
            <a:r>
              <a:rPr sz="500" spc="35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mantener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aunque</a:t>
            </a:r>
            <a:r>
              <a:rPr sz="500" spc="30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se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apruebe</a:t>
            </a:r>
            <a:r>
              <a:rPr sz="500" spc="55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norma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posterior</a:t>
            </a:r>
            <a:r>
              <a:rPr sz="500" spc="6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que</a:t>
            </a:r>
            <a:r>
              <a:rPr sz="500" spc="10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los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rebaje)</a:t>
            </a:r>
            <a:endParaRPr sz="500" dirty="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384547" y="1749551"/>
            <a:ext cx="558165" cy="1051560"/>
          </a:xfrm>
          <a:custGeom>
            <a:avLst/>
            <a:gdLst/>
            <a:ahLst/>
            <a:cxnLst/>
            <a:rect l="l" t="t" r="r" b="b"/>
            <a:pathLst>
              <a:path w="558164" h="1051560">
                <a:moveTo>
                  <a:pt x="502919" y="1051560"/>
                </a:moveTo>
                <a:lnTo>
                  <a:pt x="54863" y="1051560"/>
                </a:lnTo>
                <a:lnTo>
                  <a:pt x="33528" y="1046988"/>
                </a:lnTo>
                <a:lnTo>
                  <a:pt x="15239" y="1034796"/>
                </a:lnTo>
                <a:lnTo>
                  <a:pt x="3047" y="1016508"/>
                </a:lnTo>
                <a:lnTo>
                  <a:pt x="0" y="995172"/>
                </a:lnTo>
                <a:lnTo>
                  <a:pt x="0" y="56387"/>
                </a:lnTo>
                <a:lnTo>
                  <a:pt x="3047" y="33528"/>
                </a:lnTo>
                <a:lnTo>
                  <a:pt x="15239" y="16764"/>
                </a:lnTo>
                <a:lnTo>
                  <a:pt x="33528" y="4572"/>
                </a:lnTo>
                <a:lnTo>
                  <a:pt x="54863" y="0"/>
                </a:lnTo>
                <a:lnTo>
                  <a:pt x="502919" y="0"/>
                </a:lnTo>
                <a:lnTo>
                  <a:pt x="524255" y="4572"/>
                </a:lnTo>
                <a:lnTo>
                  <a:pt x="542543" y="16764"/>
                </a:lnTo>
                <a:lnTo>
                  <a:pt x="554735" y="33528"/>
                </a:lnTo>
                <a:lnTo>
                  <a:pt x="557783" y="56387"/>
                </a:lnTo>
                <a:lnTo>
                  <a:pt x="557783" y="995172"/>
                </a:lnTo>
                <a:lnTo>
                  <a:pt x="554735" y="1016508"/>
                </a:lnTo>
                <a:lnTo>
                  <a:pt x="542543" y="1034796"/>
                </a:lnTo>
                <a:lnTo>
                  <a:pt x="524255" y="1046988"/>
                </a:lnTo>
                <a:lnTo>
                  <a:pt x="502919" y="1051560"/>
                </a:lnTo>
                <a:close/>
              </a:path>
            </a:pathLst>
          </a:custGeom>
          <a:solidFill>
            <a:srgbClr val="F6954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 txBox="1"/>
          <p:nvPr/>
        </p:nvSpPr>
        <p:spPr>
          <a:xfrm>
            <a:off x="4411472" y="1778015"/>
            <a:ext cx="513715" cy="936625"/>
          </a:xfrm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22860" marR="17145" indent="-1270" algn="ctr">
              <a:lnSpc>
                <a:spcPct val="97500"/>
              </a:lnSpc>
              <a:spcBef>
                <a:spcPts val="155"/>
              </a:spcBef>
            </a:pPr>
            <a:r>
              <a:rPr sz="600" b="1" dirty="0">
                <a:latin typeface="Calibri"/>
                <a:cs typeface="Calibri"/>
              </a:rPr>
              <a:t>Principio</a:t>
            </a:r>
            <a:r>
              <a:rPr sz="600" b="1" spc="15" dirty="0">
                <a:latin typeface="Calibri"/>
                <a:cs typeface="Calibri"/>
              </a:rPr>
              <a:t> </a:t>
            </a:r>
            <a:r>
              <a:rPr sz="600" b="1" spc="-25" dirty="0">
                <a:latin typeface="Calibri"/>
                <a:cs typeface="Calibri"/>
              </a:rPr>
              <a:t>de</a:t>
            </a:r>
            <a:r>
              <a:rPr sz="600" b="1" spc="500" dirty="0">
                <a:latin typeface="Calibri"/>
                <a:cs typeface="Calibri"/>
              </a:rPr>
              <a:t> </a:t>
            </a:r>
            <a:r>
              <a:rPr sz="600" b="1" dirty="0">
                <a:latin typeface="Calibri"/>
                <a:cs typeface="Calibri"/>
              </a:rPr>
              <a:t>condición</a:t>
            </a:r>
            <a:r>
              <a:rPr sz="600" b="1" spc="10" dirty="0">
                <a:latin typeface="Calibri"/>
                <a:cs typeface="Calibri"/>
              </a:rPr>
              <a:t> </a:t>
            </a:r>
            <a:r>
              <a:rPr sz="600" b="1" spc="-25" dirty="0">
                <a:latin typeface="Calibri"/>
                <a:cs typeface="Calibri"/>
              </a:rPr>
              <a:t>más</a:t>
            </a:r>
            <a:r>
              <a:rPr sz="600" b="1" spc="500" dirty="0">
                <a:latin typeface="Calibri"/>
                <a:cs typeface="Calibri"/>
              </a:rPr>
              <a:t> </a:t>
            </a:r>
            <a:r>
              <a:rPr sz="600" b="1" spc="-10" dirty="0">
                <a:latin typeface="Calibri"/>
                <a:cs typeface="Calibri"/>
              </a:rPr>
              <a:t>beneficiosa</a:t>
            </a:r>
            <a:endParaRPr sz="600" dirty="0">
              <a:latin typeface="Calibri"/>
              <a:cs typeface="Calibri"/>
            </a:endParaRPr>
          </a:p>
          <a:p>
            <a:pPr marL="12700" marR="5080" indent="635" algn="ctr">
              <a:lnSpc>
                <a:spcPct val="95800"/>
              </a:lnSpc>
              <a:spcBef>
                <a:spcPts val="290"/>
              </a:spcBef>
            </a:pPr>
            <a:r>
              <a:rPr sz="600" dirty="0">
                <a:latin typeface="Calibri"/>
                <a:cs typeface="Calibri"/>
              </a:rPr>
              <a:t>(</a:t>
            </a:r>
            <a:r>
              <a:rPr sz="500" dirty="0">
                <a:latin typeface="Calibri"/>
                <a:cs typeface="Calibri"/>
              </a:rPr>
              <a:t>Si existen</a:t>
            </a:r>
            <a:r>
              <a:rPr sz="500" spc="5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2</a:t>
            </a:r>
            <a:r>
              <a:rPr sz="500" spc="5" dirty="0">
                <a:latin typeface="Calibri"/>
                <a:cs typeface="Calibri"/>
              </a:rPr>
              <a:t> </a:t>
            </a:r>
            <a:r>
              <a:rPr sz="500" spc="-50" dirty="0">
                <a:latin typeface="Calibri"/>
                <a:cs typeface="Calibri"/>
              </a:rPr>
              <a:t>o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más</a:t>
            </a:r>
            <a:r>
              <a:rPr sz="500" spc="3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normas</a:t>
            </a:r>
            <a:r>
              <a:rPr sz="500" spc="55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que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afectan</a:t>
            </a:r>
            <a:r>
              <a:rPr sz="500" spc="4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al</a:t>
            </a:r>
            <a:r>
              <a:rPr sz="500" spc="2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caso</a:t>
            </a:r>
            <a:r>
              <a:rPr sz="500" spc="25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se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aplicará</a:t>
            </a:r>
            <a:r>
              <a:rPr sz="500" spc="4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la</a:t>
            </a:r>
            <a:r>
              <a:rPr sz="500" spc="3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que,</a:t>
            </a:r>
            <a:r>
              <a:rPr sz="500" spc="15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en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su</a:t>
            </a:r>
            <a:r>
              <a:rPr sz="500" spc="1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conjunto,</a:t>
            </a:r>
            <a:r>
              <a:rPr sz="500" spc="55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sea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más</a:t>
            </a:r>
            <a:r>
              <a:rPr sz="500" spc="40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beneficiosa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para</a:t>
            </a:r>
            <a:r>
              <a:rPr sz="500" spc="20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el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trabajador/a)</a:t>
            </a:r>
            <a:endParaRPr sz="500" dirty="0">
              <a:latin typeface="Calibri"/>
              <a:cs typeface="Calibri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5562600" y="1749551"/>
            <a:ext cx="690880" cy="1066800"/>
            <a:chOff x="5562600" y="1749551"/>
            <a:chExt cx="690880" cy="1066800"/>
          </a:xfrm>
        </p:grpSpPr>
        <p:sp>
          <p:nvSpPr>
            <p:cNvPr id="12" name="object 12"/>
            <p:cNvSpPr/>
            <p:nvPr/>
          </p:nvSpPr>
          <p:spPr>
            <a:xfrm>
              <a:off x="5568695" y="1755647"/>
              <a:ext cx="678180" cy="1054735"/>
            </a:xfrm>
            <a:custGeom>
              <a:avLst/>
              <a:gdLst/>
              <a:ahLst/>
              <a:cxnLst/>
              <a:rect l="l" t="t" r="r" b="b"/>
              <a:pathLst>
                <a:path w="678179" h="1054735">
                  <a:moveTo>
                    <a:pt x="611124" y="1054608"/>
                  </a:moveTo>
                  <a:lnTo>
                    <a:pt x="67056" y="1054608"/>
                  </a:lnTo>
                  <a:lnTo>
                    <a:pt x="41148" y="1048512"/>
                  </a:lnTo>
                  <a:lnTo>
                    <a:pt x="19812" y="1034796"/>
                  </a:lnTo>
                  <a:lnTo>
                    <a:pt x="4572" y="1013460"/>
                  </a:lnTo>
                  <a:lnTo>
                    <a:pt x="0" y="986028"/>
                  </a:lnTo>
                  <a:lnTo>
                    <a:pt x="0" y="67056"/>
                  </a:lnTo>
                  <a:lnTo>
                    <a:pt x="4572" y="41147"/>
                  </a:lnTo>
                  <a:lnTo>
                    <a:pt x="19812" y="19812"/>
                  </a:lnTo>
                  <a:lnTo>
                    <a:pt x="41148" y="4572"/>
                  </a:lnTo>
                  <a:lnTo>
                    <a:pt x="67056" y="0"/>
                  </a:lnTo>
                  <a:lnTo>
                    <a:pt x="611124" y="0"/>
                  </a:lnTo>
                  <a:lnTo>
                    <a:pt x="637032" y="4572"/>
                  </a:lnTo>
                  <a:lnTo>
                    <a:pt x="658368" y="19812"/>
                  </a:lnTo>
                  <a:lnTo>
                    <a:pt x="672084" y="41147"/>
                  </a:lnTo>
                  <a:lnTo>
                    <a:pt x="678180" y="67056"/>
                  </a:lnTo>
                  <a:lnTo>
                    <a:pt x="678180" y="986028"/>
                  </a:lnTo>
                  <a:lnTo>
                    <a:pt x="672084" y="1013460"/>
                  </a:lnTo>
                  <a:lnTo>
                    <a:pt x="658368" y="1034796"/>
                  </a:lnTo>
                  <a:lnTo>
                    <a:pt x="637032" y="1048512"/>
                  </a:lnTo>
                  <a:lnTo>
                    <a:pt x="611124" y="1054608"/>
                  </a:lnTo>
                  <a:close/>
                </a:path>
              </a:pathLst>
            </a:custGeom>
            <a:solidFill>
              <a:srgbClr val="F69546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13"/>
            <p:cNvSpPr/>
            <p:nvPr/>
          </p:nvSpPr>
          <p:spPr>
            <a:xfrm>
              <a:off x="5568695" y="1755647"/>
              <a:ext cx="678180" cy="1054735"/>
            </a:xfrm>
            <a:custGeom>
              <a:avLst/>
              <a:gdLst/>
              <a:ahLst/>
              <a:cxnLst/>
              <a:rect l="l" t="t" r="r" b="b"/>
              <a:pathLst>
                <a:path w="678179" h="1054735">
                  <a:moveTo>
                    <a:pt x="0" y="67055"/>
                  </a:moveTo>
                  <a:lnTo>
                    <a:pt x="4572" y="41147"/>
                  </a:lnTo>
                  <a:lnTo>
                    <a:pt x="19812" y="19811"/>
                  </a:lnTo>
                  <a:lnTo>
                    <a:pt x="41148" y="4571"/>
                  </a:lnTo>
                  <a:lnTo>
                    <a:pt x="67056" y="0"/>
                  </a:lnTo>
                  <a:lnTo>
                    <a:pt x="611124" y="0"/>
                  </a:lnTo>
                  <a:lnTo>
                    <a:pt x="637031" y="4571"/>
                  </a:lnTo>
                  <a:lnTo>
                    <a:pt x="658368" y="19811"/>
                  </a:lnTo>
                  <a:lnTo>
                    <a:pt x="672083" y="41147"/>
                  </a:lnTo>
                  <a:lnTo>
                    <a:pt x="678179" y="67055"/>
                  </a:lnTo>
                  <a:lnTo>
                    <a:pt x="678179" y="986028"/>
                  </a:lnTo>
                  <a:lnTo>
                    <a:pt x="672083" y="1013460"/>
                  </a:lnTo>
                  <a:lnTo>
                    <a:pt x="658368" y="1034795"/>
                  </a:lnTo>
                  <a:lnTo>
                    <a:pt x="637031" y="1048512"/>
                  </a:lnTo>
                  <a:lnTo>
                    <a:pt x="611124" y="1054607"/>
                  </a:lnTo>
                  <a:lnTo>
                    <a:pt x="67056" y="1054607"/>
                  </a:lnTo>
                  <a:lnTo>
                    <a:pt x="41148" y="1048512"/>
                  </a:lnTo>
                  <a:lnTo>
                    <a:pt x="19812" y="1034795"/>
                  </a:lnTo>
                  <a:lnTo>
                    <a:pt x="4572" y="1013460"/>
                  </a:lnTo>
                  <a:lnTo>
                    <a:pt x="0" y="986028"/>
                  </a:lnTo>
                  <a:lnTo>
                    <a:pt x="0" y="67055"/>
                  </a:lnTo>
                  <a:close/>
                </a:path>
              </a:pathLst>
            </a:custGeom>
            <a:ln w="12192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5597144" y="1813077"/>
            <a:ext cx="646430" cy="863600"/>
          </a:xfrm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52069" marR="42545" indent="-3175" algn="ctr">
              <a:lnSpc>
                <a:spcPct val="97500"/>
              </a:lnSpc>
              <a:spcBef>
                <a:spcPts val="155"/>
              </a:spcBef>
            </a:pPr>
            <a:r>
              <a:rPr sz="600" b="1" dirty="0">
                <a:latin typeface="Calibri"/>
                <a:cs typeface="Calibri"/>
              </a:rPr>
              <a:t>Principio</a:t>
            </a:r>
            <a:r>
              <a:rPr sz="600" b="1" spc="15" dirty="0">
                <a:latin typeface="Calibri"/>
                <a:cs typeface="Calibri"/>
              </a:rPr>
              <a:t> </a:t>
            </a:r>
            <a:r>
              <a:rPr sz="600" b="1" spc="-25" dirty="0">
                <a:latin typeface="Calibri"/>
                <a:cs typeface="Calibri"/>
              </a:rPr>
              <a:t>de</a:t>
            </a:r>
            <a:r>
              <a:rPr sz="600" b="1" spc="500" dirty="0">
                <a:latin typeface="Calibri"/>
                <a:cs typeface="Calibri"/>
              </a:rPr>
              <a:t> </a:t>
            </a:r>
            <a:r>
              <a:rPr sz="600" b="1" spc="-10" dirty="0">
                <a:latin typeface="Calibri"/>
                <a:cs typeface="Calibri"/>
              </a:rPr>
              <a:t>irrenunciabilidad</a:t>
            </a:r>
            <a:r>
              <a:rPr sz="600" b="1" spc="500" dirty="0">
                <a:latin typeface="Calibri"/>
                <a:cs typeface="Calibri"/>
              </a:rPr>
              <a:t> </a:t>
            </a:r>
            <a:r>
              <a:rPr sz="600" b="1" dirty="0">
                <a:latin typeface="Calibri"/>
                <a:cs typeface="Calibri"/>
              </a:rPr>
              <a:t>de</a:t>
            </a:r>
            <a:r>
              <a:rPr sz="600" b="1" spc="30" dirty="0">
                <a:latin typeface="Calibri"/>
                <a:cs typeface="Calibri"/>
              </a:rPr>
              <a:t> </a:t>
            </a:r>
            <a:r>
              <a:rPr sz="600" b="1" spc="-10" dirty="0">
                <a:latin typeface="Calibri"/>
                <a:cs typeface="Calibri"/>
              </a:rPr>
              <a:t>derechos</a:t>
            </a:r>
            <a:endParaRPr sz="600" dirty="0">
              <a:latin typeface="Calibri"/>
              <a:cs typeface="Calibri"/>
            </a:endParaRPr>
          </a:p>
          <a:p>
            <a:pPr marL="12065" marR="5080" indent="-635" algn="ctr">
              <a:lnSpc>
                <a:spcPct val="95800"/>
              </a:lnSpc>
              <a:spcBef>
                <a:spcPts val="290"/>
              </a:spcBef>
            </a:pPr>
            <a:r>
              <a:rPr sz="600" dirty="0">
                <a:latin typeface="Calibri"/>
                <a:cs typeface="Calibri"/>
              </a:rPr>
              <a:t>(</a:t>
            </a:r>
            <a:r>
              <a:rPr sz="600" spc="-1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El</a:t>
            </a:r>
            <a:r>
              <a:rPr sz="500" spc="2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trabajador/a</a:t>
            </a:r>
            <a:r>
              <a:rPr sz="500" spc="25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NO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puede renunciar,</a:t>
            </a:r>
            <a:r>
              <a:rPr sz="500" spc="6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si</a:t>
            </a:r>
            <a:r>
              <a:rPr sz="500" spc="15" dirty="0">
                <a:latin typeface="Calibri"/>
                <a:cs typeface="Calibri"/>
              </a:rPr>
              <a:t> </a:t>
            </a:r>
            <a:r>
              <a:rPr sz="500" spc="-20" dirty="0">
                <a:latin typeface="Calibri"/>
                <a:cs typeface="Calibri"/>
              </a:rPr>
              <a:t>ello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le</a:t>
            </a:r>
            <a:r>
              <a:rPr sz="500" spc="3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perjudica,</a:t>
            </a:r>
            <a:r>
              <a:rPr sz="500" spc="5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a </a:t>
            </a:r>
            <a:r>
              <a:rPr sz="500" spc="-25" dirty="0">
                <a:latin typeface="Calibri"/>
                <a:cs typeface="Calibri"/>
              </a:rPr>
              <a:t>los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derechos</a:t>
            </a:r>
            <a:r>
              <a:rPr sz="500" spc="45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que</a:t>
            </a:r>
            <a:r>
              <a:rPr sz="500" spc="35" dirty="0">
                <a:latin typeface="Calibri"/>
                <a:cs typeface="Calibri"/>
              </a:rPr>
              <a:t> </a:t>
            </a:r>
            <a:r>
              <a:rPr sz="500" spc="-25" dirty="0">
                <a:latin typeface="Calibri"/>
                <a:cs typeface="Calibri"/>
              </a:rPr>
              <a:t>le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reconocen</a:t>
            </a:r>
            <a:r>
              <a:rPr sz="500" spc="4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las</a:t>
            </a:r>
            <a:r>
              <a:rPr sz="500" spc="50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normas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laborales</a:t>
            </a:r>
            <a:r>
              <a:rPr sz="500" spc="60" dirty="0">
                <a:latin typeface="Calibri"/>
                <a:cs typeface="Calibri"/>
              </a:rPr>
              <a:t> </a:t>
            </a:r>
            <a:r>
              <a:rPr sz="500" dirty="0">
                <a:latin typeface="Calibri"/>
                <a:cs typeface="Calibri"/>
              </a:rPr>
              <a:t>y </a:t>
            </a:r>
            <a:r>
              <a:rPr sz="500" spc="-25" dirty="0">
                <a:latin typeface="Calibri"/>
                <a:cs typeface="Calibri"/>
              </a:rPr>
              <a:t>los</a:t>
            </a:r>
            <a:r>
              <a:rPr sz="500" spc="500" dirty="0">
                <a:latin typeface="Calibri"/>
                <a:cs typeface="Calibri"/>
              </a:rPr>
              <a:t> </a:t>
            </a:r>
            <a:r>
              <a:rPr sz="500" spc="-10" dirty="0">
                <a:latin typeface="Calibri"/>
                <a:cs typeface="Calibri"/>
              </a:rPr>
              <a:t>convenios)</a:t>
            </a:r>
            <a:endParaRPr sz="500" dirty="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34413" y="1034267"/>
            <a:ext cx="605155" cy="1847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050" spc="-10" dirty="0">
                <a:latin typeface="Calibri"/>
                <a:cs typeface="Calibri"/>
              </a:rPr>
              <a:t>RECUERDA</a:t>
            </a:r>
            <a:endParaRPr sz="1050" dirty="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98165" y="3163249"/>
            <a:ext cx="7339330" cy="9353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10" dirty="0">
                <a:solidFill>
                  <a:srgbClr val="4F6228"/>
                </a:solidFill>
                <a:latin typeface="Calibri"/>
                <a:cs typeface="Calibri"/>
              </a:rPr>
              <a:t>3.Derechos</a:t>
            </a:r>
            <a:r>
              <a:rPr sz="1600" spc="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F6228"/>
                </a:solidFill>
                <a:latin typeface="Calibri"/>
                <a:cs typeface="Calibri"/>
              </a:rPr>
              <a:t>y</a:t>
            </a:r>
            <a:r>
              <a:rPr sz="1600" spc="-2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F6228"/>
                </a:solidFill>
                <a:latin typeface="Calibri"/>
                <a:cs typeface="Calibri"/>
              </a:rPr>
              <a:t>deberes </a:t>
            </a:r>
            <a:r>
              <a:rPr sz="1600" dirty="0">
                <a:solidFill>
                  <a:srgbClr val="4F6228"/>
                </a:solidFill>
                <a:latin typeface="Calibri"/>
                <a:cs typeface="Calibri"/>
              </a:rPr>
              <a:t>de</a:t>
            </a:r>
            <a:r>
              <a:rPr sz="1600" spc="-3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1600" spc="-20" dirty="0">
                <a:solidFill>
                  <a:srgbClr val="4F6228"/>
                </a:solidFill>
                <a:latin typeface="Calibri"/>
                <a:cs typeface="Calibri"/>
              </a:rPr>
              <a:t>trabajadores</a:t>
            </a:r>
            <a:r>
              <a:rPr sz="1600" spc="5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F6228"/>
                </a:solidFill>
                <a:latin typeface="Calibri"/>
                <a:cs typeface="Calibri"/>
              </a:rPr>
              <a:t>y</a:t>
            </a:r>
            <a:r>
              <a:rPr sz="1600" spc="-40" dirty="0">
                <a:solidFill>
                  <a:srgbClr val="4F6228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F6228"/>
                </a:solidFill>
                <a:latin typeface="Calibri"/>
                <a:cs typeface="Calibri"/>
              </a:rPr>
              <a:t>empresarios</a:t>
            </a:r>
            <a:endParaRPr sz="1600" dirty="0">
              <a:latin typeface="Calibri"/>
              <a:cs typeface="Calibri"/>
            </a:endParaRPr>
          </a:p>
          <a:p>
            <a:pPr marL="76200">
              <a:lnSpc>
                <a:spcPct val="100000"/>
              </a:lnSpc>
              <a:spcBef>
                <a:spcPts val="930"/>
              </a:spcBef>
            </a:pPr>
            <a:r>
              <a:rPr sz="1200" b="1" spc="-10" dirty="0">
                <a:latin typeface="Calibri"/>
                <a:cs typeface="Calibri"/>
              </a:rPr>
              <a:t>1.Derechos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y</a:t>
            </a:r>
            <a:r>
              <a:rPr sz="1200" b="1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deberes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de los</a:t>
            </a:r>
            <a:r>
              <a:rPr sz="1200" b="1" spc="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trabajadores</a:t>
            </a:r>
            <a:endParaRPr sz="1200" dirty="0">
              <a:latin typeface="Calibri"/>
              <a:cs typeface="Calibri"/>
            </a:endParaRPr>
          </a:p>
          <a:p>
            <a:pPr marL="76200" marR="5080">
              <a:lnSpc>
                <a:spcPct val="100000"/>
              </a:lnSpc>
            </a:pPr>
            <a:r>
              <a:rPr sz="1200" dirty="0">
                <a:latin typeface="Calibri"/>
                <a:cs typeface="Calibri"/>
              </a:rPr>
              <a:t>Se</a:t>
            </a:r>
            <a:r>
              <a:rPr sz="1200" spc="-10" dirty="0">
                <a:latin typeface="Calibri"/>
                <a:cs typeface="Calibri"/>
              </a:rPr>
              <a:t> encuentran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recogidos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en</a:t>
            </a:r>
            <a:r>
              <a:rPr sz="1200" spc="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Constitución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y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regulados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en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el</a:t>
            </a:r>
            <a:r>
              <a:rPr sz="1200" spc="-10" dirty="0">
                <a:latin typeface="Calibri"/>
                <a:cs typeface="Calibri"/>
              </a:rPr>
              <a:t> Estatuto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los</a:t>
            </a:r>
            <a:r>
              <a:rPr sz="1200" spc="15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Trabajadores</a:t>
            </a:r>
            <a:r>
              <a:rPr sz="1200" spc="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y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otras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normas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básicas. </a:t>
            </a:r>
            <a:r>
              <a:rPr sz="1200" spc="-25" dirty="0">
                <a:latin typeface="Calibri"/>
                <a:cs typeface="Calibri"/>
              </a:rPr>
              <a:t>Los </a:t>
            </a:r>
            <a:r>
              <a:rPr sz="1200" dirty="0">
                <a:latin typeface="Calibri"/>
                <a:cs typeface="Calibri"/>
              </a:rPr>
              <a:t>principales</a:t>
            </a:r>
            <a:r>
              <a:rPr sz="1200" spc="27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derechos</a:t>
            </a:r>
            <a:r>
              <a:rPr sz="1200" spc="-6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son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los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siguientes:</a:t>
            </a:r>
            <a:endParaRPr sz="1200" dirty="0">
              <a:latin typeface="Calibri"/>
              <a:cs typeface="Calibri"/>
            </a:endParaRPr>
          </a:p>
        </p:txBody>
      </p:sp>
      <p:graphicFrame>
        <p:nvGraphicFramePr>
          <p:cNvPr id="17" name="object 17"/>
          <p:cNvGraphicFramePr>
            <a:graphicFrameLocks noGrp="1"/>
          </p:cNvGraphicFramePr>
          <p:nvPr/>
        </p:nvGraphicFramePr>
        <p:xfrm>
          <a:off x="544068" y="4248911"/>
          <a:ext cx="9521190" cy="25609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93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34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03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2880">
                <a:tc rowSpan="8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marL="46990" marR="156845">
                        <a:lnSpc>
                          <a:spcPct val="100000"/>
                        </a:lnSpc>
                      </a:pPr>
                      <a:r>
                        <a:rPr sz="1200" b="1" spc="-20" dirty="0">
                          <a:latin typeface="Calibri"/>
                          <a:cs typeface="Calibri"/>
                        </a:rPr>
                        <a:t>Derechos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básicos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4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Trabajo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(art.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35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Constitución)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34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Todos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tenemos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el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derecho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básico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trabajar.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12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70"/>
                        </a:lnSpc>
                      </a:pPr>
                      <a:r>
                        <a:rPr sz="1200" spc="-10" dirty="0">
                          <a:latin typeface="Calibri"/>
                          <a:cs typeface="Calibri"/>
                        </a:rPr>
                        <a:t>Trabajo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libre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elección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la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2540">
                        <a:lnSpc>
                          <a:spcPts val="141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profesión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(art.</a:t>
                      </a:r>
                      <a:r>
                        <a:rPr sz="12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35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Constitución)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ct val="100000"/>
                        </a:lnSpc>
                        <a:spcBef>
                          <a:spcPts val="180"/>
                        </a:spcBef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El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200" b="1" spc="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puede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ser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forzado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desarrollar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un</a:t>
                      </a:r>
                      <a:r>
                        <a:rPr sz="1200" b="1" spc="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trabajo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o</a:t>
                      </a:r>
                      <a:r>
                        <a:rPr sz="12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profesión no</a:t>
                      </a:r>
                      <a:r>
                        <a:rPr sz="12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elegido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2286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590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7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Libre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sindicación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(art.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28.1</a:t>
                      </a:r>
                      <a:r>
                        <a:rPr sz="1200" spc="1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Const.)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37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El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trabajador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tiene la</a:t>
                      </a:r>
                      <a:r>
                        <a:rPr sz="1200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libertad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 de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afiliarse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o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no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 un</a:t>
                      </a:r>
                      <a:r>
                        <a:rPr sz="1200" b="1" spc="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sindicato.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8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Negociación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colectiva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(Convenio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98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2540">
                        <a:lnSpc>
                          <a:spcPts val="1400"/>
                        </a:lnSpc>
                      </a:pPr>
                      <a:r>
                        <a:rPr sz="1200" spc="-20" dirty="0">
                          <a:latin typeface="Calibri"/>
                          <a:cs typeface="Calibri"/>
                        </a:rPr>
                        <a:t>OIT)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38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spc="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representantes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trabajadores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y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b="1" spc="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empresarios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o sus</a:t>
                      </a:r>
                      <a:r>
                        <a:rPr sz="12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representantes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establecerán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,</a:t>
                      </a:r>
                      <a:r>
                        <a:rPr sz="1200" spc="49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50" dirty="0">
                          <a:latin typeface="Calibri"/>
                          <a:cs typeface="Calibri"/>
                        </a:rPr>
                        <a:t>a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ts val="1400"/>
                        </a:lnSpc>
                      </a:pPr>
                      <a:r>
                        <a:rPr sz="1200" spc="-10" dirty="0">
                          <a:latin typeface="Calibri"/>
                          <a:cs typeface="Calibri"/>
                        </a:rPr>
                        <a:t>través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negociación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colectiva,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las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condiciones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trabajo.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798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8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Adopción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medidas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conflicto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2540">
                        <a:lnSpc>
                          <a:spcPct val="100000"/>
                        </a:lnSpc>
                      </a:pPr>
                      <a:r>
                        <a:rPr sz="1200" b="1" spc="-10" dirty="0">
                          <a:latin typeface="Calibri"/>
                          <a:cs typeface="Calibri"/>
                        </a:rPr>
                        <a:t>colectivo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(art.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37.2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Constitución)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38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defender</a:t>
                      </a:r>
                      <a:r>
                        <a:rPr sz="1200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sus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intereses,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trabajadores</a:t>
                      </a:r>
                      <a:r>
                        <a:rPr sz="1200" b="1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pueden</a:t>
                      </a:r>
                      <a:r>
                        <a:rPr sz="12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adoptar</a:t>
                      </a:r>
                      <a:r>
                        <a:rPr sz="1200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medidas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conflicto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colectivo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ct val="100000"/>
                        </a:lnSpc>
                      </a:pPr>
                      <a:r>
                        <a:rPr sz="1200" b="1" spc="-20" dirty="0">
                          <a:latin typeface="Calibri"/>
                          <a:cs typeface="Calibri"/>
                        </a:rPr>
                        <a:t>(manifestaciones,</a:t>
                      </a:r>
                      <a:r>
                        <a:rPr sz="1200" b="1" spc="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encierros,</a:t>
                      </a:r>
                      <a:r>
                        <a:rPr sz="1200" b="1" spc="7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etc.).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4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Reunión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(art.</a:t>
                      </a:r>
                      <a:r>
                        <a:rPr sz="1200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21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Constitución)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34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trabajadores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pueden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reunirse</a:t>
                      </a:r>
                      <a:r>
                        <a:rPr sz="12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asamblea.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385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Huelga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(art.</a:t>
                      </a:r>
                      <a:r>
                        <a:rPr sz="1200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28.2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Constitución)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2095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37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Es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una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forma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protesta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en la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sus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 participantes</a:t>
                      </a:r>
                      <a:r>
                        <a:rPr sz="1200" b="1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abstienen</a:t>
                      </a:r>
                      <a:r>
                        <a:rPr sz="1200" b="1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 realizar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su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trabajo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ts val="140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habitual</a:t>
                      </a:r>
                      <a:r>
                        <a:rPr sz="1200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para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presionar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empresa</a:t>
                      </a:r>
                      <a:r>
                        <a:rPr sz="1200" spc="-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que</a:t>
                      </a:r>
                      <a:r>
                        <a:rPr sz="12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acepte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sus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reivindicaciones</a:t>
                      </a:r>
                      <a:r>
                        <a:rPr sz="1200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laborales.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657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9BF90"/>
                    </a:solidFill>
                  </a:tcPr>
                </a:tc>
                <a:tc>
                  <a:txBody>
                    <a:bodyPr/>
                    <a:lstStyle/>
                    <a:p>
                      <a:pPr marL="2540">
                        <a:lnSpc>
                          <a:spcPts val="138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Información,</a:t>
                      </a:r>
                      <a:r>
                        <a:rPr sz="12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participación</a:t>
                      </a:r>
                      <a:r>
                        <a:rPr sz="1200" b="1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50" dirty="0">
                          <a:latin typeface="Calibri"/>
                          <a:cs typeface="Calibri"/>
                        </a:rPr>
                        <a:t>y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2540">
                        <a:lnSpc>
                          <a:spcPct val="10000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consulta</a:t>
                      </a:r>
                      <a:r>
                        <a:rPr sz="1200" b="1" spc="-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la</a:t>
                      </a:r>
                      <a:r>
                        <a:rPr sz="12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empresa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45">
                        <a:lnSpc>
                          <a:spcPts val="1380"/>
                        </a:lnSpc>
                      </a:pPr>
                      <a:r>
                        <a:rPr sz="1200" b="1" dirty="0">
                          <a:latin typeface="Calibri"/>
                          <a:cs typeface="Calibri"/>
                        </a:rPr>
                        <a:t>Se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10" dirty="0">
                          <a:latin typeface="Calibri"/>
                          <a:cs typeface="Calibri"/>
                        </a:rPr>
                        <a:t>realiza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b="1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través</a:t>
                      </a:r>
                      <a:r>
                        <a:rPr sz="1200" b="1" spc="-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b="1" dirty="0">
                          <a:latin typeface="Calibri"/>
                          <a:cs typeface="Calibri"/>
                        </a:rPr>
                        <a:t>sus </a:t>
                      </a:r>
                      <a:r>
                        <a:rPr sz="1200" b="1" spc="-20" dirty="0">
                          <a:latin typeface="Calibri"/>
                          <a:cs typeface="Calibri"/>
                        </a:rPr>
                        <a:t>representantes</a:t>
                      </a:r>
                      <a:r>
                        <a:rPr sz="12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(comité</a:t>
                      </a:r>
                      <a:r>
                        <a:rPr sz="1200" spc="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empresa y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delegado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</a:t>
                      </a:r>
                      <a:r>
                        <a:rPr sz="1200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personal),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por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  <a:p>
                      <a:pPr marL="4445">
                        <a:lnSpc>
                          <a:spcPct val="100000"/>
                        </a:lnSpc>
                      </a:pPr>
                      <a:r>
                        <a:rPr sz="1200" dirty="0">
                          <a:latin typeface="Calibri"/>
                          <a:cs typeface="Calibri"/>
                        </a:rPr>
                        <a:t>ejemplo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en</a:t>
                      </a:r>
                      <a:r>
                        <a:rPr sz="12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los</a:t>
                      </a:r>
                      <a:r>
                        <a:rPr sz="12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despidos</a:t>
                      </a:r>
                      <a:r>
                        <a:rPr sz="1200" spc="-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colectivos.</a:t>
                      </a:r>
                      <a:endParaRPr sz="12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8" name="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37944" y="848868"/>
            <a:ext cx="7168895" cy="23942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814</TotalTime>
  <Words>2603</Words>
  <Application>Microsoft Office PowerPoint</Application>
  <PresentationFormat>Personalizado</PresentationFormat>
  <Paragraphs>241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 MT</vt:lpstr>
      <vt:lpstr>Calibri</vt:lpstr>
      <vt:lpstr>Times New Roman</vt:lpstr>
      <vt:lpstr>Trebuchet MS</vt:lpstr>
      <vt:lpstr>Office Theme</vt:lpstr>
      <vt:lpstr>Presentación de PowerPoint</vt:lpstr>
      <vt:lpstr>LEGISLACIÓN LABORAL CONOCIMIENTOS BASE</vt:lpstr>
      <vt:lpstr>1.El Derecho del Trabajo ¿Qué es? ¿Cuál es su finalidad?</vt:lpstr>
      <vt:lpstr>Presentación de PowerPoint</vt:lpstr>
      <vt:lpstr>Presentación de PowerPoint</vt:lpstr>
      <vt:lpstr>2. La regulación de la relación laboral</vt:lpstr>
      <vt:lpstr>Presentación de PowerPoint</vt:lpstr>
      <vt:lpstr>Presentación de PowerPoint</vt:lpstr>
      <vt:lpstr>2. La regulación de la relación laboral</vt:lpstr>
      <vt:lpstr>3. Derechos y deberes de trabajadores y empresarios</vt:lpstr>
      <vt:lpstr>3. Derechos y deberes de trabajadores y empresarios</vt:lpstr>
      <vt:lpstr>3. Derechos y deberes de trabajadores y empresarios</vt:lpstr>
      <vt:lpstr>3. Derechos y deberes de trabajadores y empresarios</vt:lpstr>
      <vt:lpstr>3. Derechos y deberes de trabajadores y empresarios</vt:lpstr>
      <vt:lpstr>4. Organismos públicos en materia laboral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power point legislacion laborall y contratos</dc:title>
  <dc:creator>María Del Pilar Ruiz Aparicio</dc:creator>
  <cp:lastModifiedBy>Tame</cp:lastModifiedBy>
  <cp:revision>5</cp:revision>
  <dcterms:created xsi:type="dcterms:W3CDTF">2025-01-27T19:36:52Z</dcterms:created>
  <dcterms:modified xsi:type="dcterms:W3CDTF">2025-01-28T10:03:17Z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2023-12-24T00:00:00Z</vt:filetime>
  </property>
  <property fmtid="{D5CDD505-2E9C-101B-9397-08002B2CF9AE}" pid="3" name="LastSaved">
    <vt:filetime>2025-01-27T00:00:00Z</vt:filetime>
  </property>
  <property fmtid="{D5CDD505-2E9C-101B-9397-08002B2CF9AE}" pid="4" name="Producer">
    <vt:lpwstr>Microsoft: Print To PDF</vt:lpwstr>
  </property>
</Properties>
</file>